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0" r:id="rId4"/>
    <p:sldId id="264" r:id="rId5"/>
    <p:sldId id="265" r:id="rId6"/>
    <p:sldId id="263" r:id="rId7"/>
    <p:sldId id="266" r:id="rId8"/>
    <p:sldId id="267" r:id="rId9"/>
    <p:sldId id="268" r:id="rId10"/>
    <p:sldId id="259" r:id="rId11"/>
    <p:sldId id="258" r:id="rId12"/>
    <p:sldId id="262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2850FC"/>
            </a:solidFill>
          </c:spPr>
          <c:invertIfNegative val="0"/>
          <c:dPt>
            <c:idx val="17"/>
            <c:invertIfNegative val="0"/>
            <c:bubble3D val="0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257-4D7D-9A4D-96C3482E75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Лист1!$A$2:$A$27</c:f>
              <c:strCache>
                <c:ptCount val="26"/>
                <c:pt idx="0">
                  <c:v>Пушкиногорский</c:v>
                </c:pt>
                <c:pt idx="1">
                  <c:v>Опочецкий</c:v>
                </c:pt>
                <c:pt idx="2">
                  <c:v>Струго-Красненский</c:v>
                </c:pt>
                <c:pt idx="3">
                  <c:v>Усвятский</c:v>
                </c:pt>
                <c:pt idx="4">
                  <c:v>Красногородский</c:v>
                </c:pt>
                <c:pt idx="5">
                  <c:v>Новоржевский</c:v>
                </c:pt>
                <c:pt idx="6">
                  <c:v>Островский</c:v>
                </c:pt>
                <c:pt idx="7">
                  <c:v>Новосокольнический</c:v>
                </c:pt>
                <c:pt idx="8">
                  <c:v>Пустошкинский</c:v>
                </c:pt>
                <c:pt idx="9">
                  <c:v>Невельский</c:v>
                </c:pt>
                <c:pt idx="10">
                  <c:v>Плюсский</c:v>
                </c:pt>
                <c:pt idx="11">
                  <c:v>Локнянский</c:v>
                </c:pt>
                <c:pt idx="12">
                  <c:v>Палкинский</c:v>
                </c:pt>
                <c:pt idx="13">
                  <c:v>Пыталовский</c:v>
                </c:pt>
                <c:pt idx="14">
                  <c:v>Дновский</c:v>
                </c:pt>
                <c:pt idx="15">
                  <c:v>г.Великие Луки и ВЛ район</c:v>
                </c:pt>
                <c:pt idx="16">
                  <c:v>Куньинский</c:v>
                </c:pt>
                <c:pt idx="17">
                  <c:v>Псковская область</c:v>
                </c:pt>
                <c:pt idx="18">
                  <c:v>Себежский</c:v>
                </c:pt>
                <c:pt idx="19">
                  <c:v>Порховский</c:v>
                </c:pt>
                <c:pt idx="20">
                  <c:v>Печорский</c:v>
                </c:pt>
                <c:pt idx="21">
                  <c:v>Дедовический</c:v>
                </c:pt>
                <c:pt idx="22">
                  <c:v>Бежаницкий</c:v>
                </c:pt>
                <c:pt idx="23">
                  <c:v>г.Псков</c:v>
                </c:pt>
                <c:pt idx="24">
                  <c:v>Псковский</c:v>
                </c:pt>
                <c:pt idx="25">
                  <c:v>Гдовский</c:v>
                </c:pt>
              </c:strCache>
            </c:strRef>
          </c:cat>
          <c:val>
            <c:numRef>
              <c:f>Лист1!$B$2:$B$27</c:f>
              <c:numCache>
                <c:formatCode>0.0</c:formatCode>
                <c:ptCount val="26"/>
                <c:pt idx="0">
                  <c:v>640.4</c:v>
                </c:pt>
                <c:pt idx="1">
                  <c:v>557.6</c:v>
                </c:pt>
                <c:pt idx="2">
                  <c:v>511.6</c:v>
                </c:pt>
                <c:pt idx="3">
                  <c:v>490</c:v>
                </c:pt>
                <c:pt idx="4">
                  <c:v>473.7</c:v>
                </c:pt>
                <c:pt idx="5">
                  <c:v>461.4</c:v>
                </c:pt>
                <c:pt idx="6">
                  <c:v>456.6</c:v>
                </c:pt>
                <c:pt idx="7">
                  <c:v>440</c:v>
                </c:pt>
                <c:pt idx="8">
                  <c:v>432.4</c:v>
                </c:pt>
                <c:pt idx="9">
                  <c:v>432</c:v>
                </c:pt>
                <c:pt idx="10">
                  <c:v>427.7</c:v>
                </c:pt>
                <c:pt idx="11">
                  <c:v>426.3</c:v>
                </c:pt>
                <c:pt idx="12">
                  <c:v>408.3</c:v>
                </c:pt>
                <c:pt idx="13">
                  <c:v>403.1</c:v>
                </c:pt>
                <c:pt idx="14">
                  <c:v>398.6</c:v>
                </c:pt>
                <c:pt idx="15">
                  <c:v>381.4</c:v>
                </c:pt>
                <c:pt idx="16">
                  <c:v>374.4</c:v>
                </c:pt>
                <c:pt idx="17">
                  <c:v>368</c:v>
                </c:pt>
                <c:pt idx="18">
                  <c:v>361.4</c:v>
                </c:pt>
                <c:pt idx="19">
                  <c:v>356.1</c:v>
                </c:pt>
                <c:pt idx="20">
                  <c:v>345.6</c:v>
                </c:pt>
                <c:pt idx="21">
                  <c:v>339.7</c:v>
                </c:pt>
                <c:pt idx="22">
                  <c:v>330</c:v>
                </c:pt>
                <c:pt idx="23">
                  <c:v>307.3</c:v>
                </c:pt>
                <c:pt idx="24">
                  <c:v>300.3</c:v>
                </c:pt>
                <c:pt idx="25">
                  <c:v>274.10000000000002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257-4D7D-9A4D-96C3482E7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axId val="167462016"/>
        <c:axId val="167463552"/>
      </c:barChart>
      <c:catAx>
        <c:axId val="167462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7463552"/>
        <c:crosses val="autoZero"/>
        <c:auto val="1"/>
        <c:lblAlgn val="ctr"/>
        <c:lblOffset val="100"/>
        <c:noMultiLvlLbl val="0"/>
      </c:catAx>
      <c:valAx>
        <c:axId val="167463552"/>
        <c:scaling>
          <c:orientation val="minMax"/>
        </c:scaling>
        <c:delete val="0"/>
        <c:axPos val="b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7462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Проценты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1.2905070168355282E-2"/>
                  <c:y val="-5.09597281719822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38966853728078E-2"/>
                  <c:y val="-1.2739932042995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694834268640432E-3"/>
                  <c:y val="-2.5479864085991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772863539100897E-2"/>
                  <c:y val="-5.09597281719822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772863539100897E-2"/>
                  <c:y val="-1.2739932042995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772863539100897E-2"/>
                  <c:y val="-1.7835904860193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4338966853728078E-2"/>
                  <c:y val="-2.5479864085991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5810140336710561E-2"/>
                  <c:y val="-1.7835904860193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2009 год</c:v>
                </c:pt>
                <c:pt idx="1">
                  <c:v>2010 год</c:v>
                </c:pt>
                <c:pt idx="2">
                  <c:v>2011 год</c:v>
                </c:pt>
                <c:pt idx="3">
                  <c:v>2012 год</c:v>
                </c:pt>
                <c:pt idx="4">
                  <c:v>2013 год</c:v>
                </c:pt>
                <c:pt idx="5">
                  <c:v>2014 год</c:v>
                </c:pt>
                <c:pt idx="6">
                  <c:v>2015 год</c:v>
                </c:pt>
                <c:pt idx="7">
                  <c:v>2016 год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72</c:v>
                </c:pt>
                <c:pt idx="1">
                  <c:v>72.900000000000006</c:v>
                </c:pt>
                <c:pt idx="2">
                  <c:v>76.2</c:v>
                </c:pt>
                <c:pt idx="3">
                  <c:v>65.900000000000006</c:v>
                </c:pt>
                <c:pt idx="4">
                  <c:v>78.8</c:v>
                </c:pt>
                <c:pt idx="5">
                  <c:v>92.1</c:v>
                </c:pt>
                <c:pt idx="6">
                  <c:v>89</c:v>
                </c:pt>
                <c:pt idx="7">
                  <c:v>88.1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7675776"/>
        <c:axId val="148316544"/>
        <c:axId val="0"/>
      </c:bar3DChart>
      <c:catAx>
        <c:axId val="147675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8316544"/>
        <c:crosses val="autoZero"/>
        <c:auto val="1"/>
        <c:lblAlgn val="ctr"/>
        <c:lblOffset val="100"/>
        <c:noMultiLvlLbl val="0"/>
      </c:catAx>
      <c:valAx>
        <c:axId val="14831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76757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6022447370346397"/>
          <c:y val="0.91399221720560953"/>
          <c:w val="0.32325620098218538"/>
          <c:h val="7.071986434279609E-2"/>
        </c:manualLayout>
      </c:layout>
      <c:overlay val="0"/>
      <c:txPr>
        <a:bodyPr/>
        <a:lstStyle/>
        <a:p>
          <a:pPr>
            <a:defRPr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1F03EF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A03-4CAC-A4C4-C9599A4E34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Лист1!$A$2:$A$18</c:f>
              <c:strCache>
                <c:ptCount val="17"/>
                <c:pt idx="0">
                  <c:v>Печорская РБ</c:v>
                </c:pt>
                <c:pt idx="1">
                  <c:v>Псковская МРБ</c:v>
                </c:pt>
                <c:pt idx="2">
                  <c:v>Новосокольническая МРБ</c:v>
                </c:pt>
                <c:pt idx="3">
                  <c:v>Опочецкая МРБ</c:v>
                </c:pt>
                <c:pt idx="4">
                  <c:v>Островская МРБ</c:v>
                </c:pt>
                <c:pt idx="5">
                  <c:v>Гдовская РБ</c:v>
                </c:pt>
                <c:pt idx="6">
                  <c:v>Псковская городская п-ка</c:v>
                </c:pt>
                <c:pt idx="7">
                  <c:v>Стругокрасненская МРБ</c:v>
                </c:pt>
                <c:pt idx="8">
                  <c:v>Бежаницкая МПБ</c:v>
                </c:pt>
                <c:pt idx="9">
                  <c:v>Псковская область</c:v>
                </c:pt>
                <c:pt idx="10">
                  <c:v>Порховская РБ</c:v>
                </c:pt>
                <c:pt idx="11">
                  <c:v>Себежская РБ</c:v>
                </c:pt>
                <c:pt idx="12">
                  <c:v>Пушконогорская МРБ</c:v>
                </c:pt>
                <c:pt idx="13">
                  <c:v>Дедовичская РБ</c:v>
                </c:pt>
                <c:pt idx="14">
                  <c:v>Невельская МРБ</c:v>
                </c:pt>
                <c:pt idx="15">
                  <c:v>МРБ, В.Луки</c:v>
                </c:pt>
                <c:pt idx="16">
                  <c:v>Госпиталь УВОв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26.6</c:v>
                </c:pt>
                <c:pt idx="1">
                  <c:v>36.1</c:v>
                </c:pt>
                <c:pt idx="2">
                  <c:v>46.8</c:v>
                </c:pt>
                <c:pt idx="3">
                  <c:v>50.2</c:v>
                </c:pt>
                <c:pt idx="4">
                  <c:v>51.1</c:v>
                </c:pt>
                <c:pt idx="5">
                  <c:v>53</c:v>
                </c:pt>
                <c:pt idx="6">
                  <c:v>54.9</c:v>
                </c:pt>
                <c:pt idx="7">
                  <c:v>59.4</c:v>
                </c:pt>
                <c:pt idx="8">
                  <c:v>60.2</c:v>
                </c:pt>
                <c:pt idx="9">
                  <c:v>60.3</c:v>
                </c:pt>
                <c:pt idx="10">
                  <c:v>60.4</c:v>
                </c:pt>
                <c:pt idx="11">
                  <c:v>61.2</c:v>
                </c:pt>
                <c:pt idx="12">
                  <c:v>66</c:v>
                </c:pt>
                <c:pt idx="13">
                  <c:v>67.2</c:v>
                </c:pt>
                <c:pt idx="14">
                  <c:v>74.099999999999994</c:v>
                </c:pt>
                <c:pt idx="15">
                  <c:v>80.3</c:v>
                </c:pt>
                <c:pt idx="16">
                  <c:v>92.5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03-4CAC-A4C4-C9599A4E34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4104192"/>
        <c:axId val="154105728"/>
      </c:barChart>
      <c:catAx>
        <c:axId val="1541041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4105728"/>
        <c:crosses val="autoZero"/>
        <c:auto val="1"/>
        <c:lblAlgn val="ctr"/>
        <c:lblOffset val="100"/>
        <c:noMultiLvlLbl val="0"/>
      </c:catAx>
      <c:valAx>
        <c:axId val="154105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5410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572948317111318"/>
          <c:y val="0.15963679852066254"/>
          <c:w val="0.53427051682888704"/>
          <c:h val="0.808359276827881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Частота выявлений факторов риска, в %</c:v>
                </c:pt>
              </c:strCache>
            </c:strRef>
          </c:tx>
          <c:spPr>
            <a:solidFill>
              <a:srgbClr val="2850FC"/>
            </a:solidFill>
          </c:spPr>
          <c:invertIfNegative val="0"/>
          <c:dLbls>
            <c:dLbl>
              <c:idx val="0"/>
              <c:layout>
                <c:manualLayout>
                  <c:x val="-5.3272895862185102E-3"/>
                  <c:y val="-2.90943812564374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EE-45A9-AD70-2AAC49A3FD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Нерациональное питание</c:v>
                </c:pt>
                <c:pt idx="1">
                  <c:v>Низкая физическая активность</c:v>
                </c:pt>
                <c:pt idx="2">
                  <c:v>Избыточная масса тела</c:v>
                </c:pt>
                <c:pt idx="3">
                  <c:v>Повышенный уровень артериального давления</c:v>
                </c:pt>
                <c:pt idx="4">
                  <c:v>Курение</c:v>
                </c:pt>
                <c:pt idx="5">
                  <c:v>Отягощенная наследственность по НИЗ</c:v>
                </c:pt>
                <c:pt idx="6">
                  <c:v>Гипергликемия неуточненная</c:v>
                </c:pt>
                <c:pt idx="7">
                  <c:v>Риск пагубного потребления алкоголя</c:v>
                </c:pt>
                <c:pt idx="8">
                  <c:v>Риск потребления наркотических средств и психотропных веществ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37.5</c:v>
                </c:pt>
                <c:pt idx="1">
                  <c:v>23</c:v>
                </c:pt>
                <c:pt idx="2">
                  <c:v>23.1</c:v>
                </c:pt>
                <c:pt idx="3">
                  <c:v>16.5</c:v>
                </c:pt>
                <c:pt idx="4">
                  <c:v>14.9</c:v>
                </c:pt>
                <c:pt idx="5">
                  <c:v>13.5</c:v>
                </c:pt>
                <c:pt idx="6">
                  <c:v>5.3</c:v>
                </c:pt>
                <c:pt idx="7">
                  <c:v>3.4</c:v>
                </c:pt>
                <c:pt idx="8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EE-45A9-AD70-2AAC49A3F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5149184"/>
        <c:axId val="235150720"/>
      </c:barChart>
      <c:catAx>
        <c:axId val="2351491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5150720"/>
        <c:crosses val="autoZero"/>
        <c:auto val="1"/>
        <c:lblAlgn val="ctr"/>
        <c:lblOffset val="100"/>
        <c:noMultiLvlLbl val="0"/>
      </c:catAx>
      <c:valAx>
        <c:axId val="235150720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235149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855269419710535"/>
          <c:y val="0.15990411878163893"/>
          <c:w val="0.46401483332573812"/>
          <c:h val="0.816326350048117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Гипертоническая болезнь</c:v>
                </c:pt>
                <c:pt idx="1">
                  <c:v>Ишемическая болезнь сердца</c:v>
                </c:pt>
                <c:pt idx="2">
                  <c:v>Доброкачественная патология молочной железы</c:v>
                </c:pt>
                <c:pt idx="3">
                  <c:v>Цереброваскулярная болезнь</c:v>
                </c:pt>
                <c:pt idx="4">
                  <c:v>Катаракта</c:v>
                </c:pt>
                <c:pt idx="5">
                  <c:v>Хроническая обструктивная болезнь легких</c:v>
                </c:pt>
                <c:pt idx="6">
                  <c:v>Сахарный диабет</c:v>
                </c:pt>
                <c:pt idx="7">
                  <c:v>Злокачественные новообразования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869</c:v>
                </c:pt>
                <c:pt idx="1">
                  <c:v>256</c:v>
                </c:pt>
                <c:pt idx="2">
                  <c:v>738</c:v>
                </c:pt>
                <c:pt idx="3">
                  <c:v>87</c:v>
                </c:pt>
                <c:pt idx="4">
                  <c:v>33</c:v>
                </c:pt>
                <c:pt idx="5">
                  <c:v>56</c:v>
                </c:pt>
                <c:pt idx="6">
                  <c:v>280</c:v>
                </c:pt>
                <c:pt idx="7">
                  <c:v>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CC-4DE2-83EC-5C754622D0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7509760"/>
        <c:axId val="227511296"/>
      </c:barChart>
      <c:catAx>
        <c:axId val="2275097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7511296"/>
        <c:crosses val="autoZero"/>
        <c:auto val="1"/>
        <c:lblAlgn val="ctr"/>
        <c:lblOffset val="100"/>
        <c:noMultiLvlLbl val="0"/>
      </c:catAx>
      <c:valAx>
        <c:axId val="227511296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227509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4.1666666666666683E-3"/>
                  <c:y val="1.0299573224613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09-40C9-9265-A3D7D3699EFF}"/>
                </c:ext>
              </c:extLst>
            </c:dLbl>
            <c:dLbl>
              <c:idx val="1"/>
              <c:layout>
                <c:manualLayout>
                  <c:x val="-5.5555555555555558E-3"/>
                  <c:y val="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09-40C9-9265-A3D7D3699EFF}"/>
                </c:ext>
              </c:extLst>
            </c:dLbl>
            <c:dLbl>
              <c:idx val="2"/>
              <c:layout>
                <c:manualLayout>
                  <c:x val="-8.3333333333334408E-3"/>
                  <c:y val="6.17974393476786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09-40C9-9265-A3D7D3699EFF}"/>
                </c:ext>
              </c:extLst>
            </c:dLbl>
            <c:dLbl>
              <c:idx val="3"/>
              <c:layout>
                <c:manualLayout>
                  <c:x val="-1.2500000000000001E-2"/>
                  <c:y val="2.0599146449226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09-40C9-9265-A3D7D3699EFF}"/>
                </c:ext>
              </c:extLst>
            </c:dLbl>
            <c:dLbl>
              <c:idx val="4"/>
              <c:layout>
                <c:manualLayout>
                  <c:x val="-8.3333333333333367E-3"/>
                  <c:y val="-6.17974393476786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409-40C9-9265-A3D7D3699E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R-исследование</c:v>
                </c:pt>
                <c:pt idx="1">
                  <c:v>УЗИ</c:v>
                </c:pt>
                <c:pt idx="2">
                  <c:v>ФРГ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8405</c:v>
                </c:pt>
                <c:pt idx="1">
                  <c:v>5830</c:v>
                </c:pt>
                <c:pt idx="2">
                  <c:v>3752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409-40C9-9265-A3D7D3699E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511F9"/>
            </a:solidFill>
          </c:spPr>
          <c:invertIfNegative val="0"/>
          <c:dLbls>
            <c:dLbl>
              <c:idx val="0"/>
              <c:layout>
                <c:manualLayout>
                  <c:x val="-2.7777777777778065E-3"/>
                  <c:y val="1.2359487869535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409-40C9-9265-A3D7D3699EFF}"/>
                </c:ext>
              </c:extLst>
            </c:dLbl>
            <c:dLbl>
              <c:idx val="1"/>
              <c:layout>
                <c:manualLayout>
                  <c:x val="-2.7777777777777822E-3"/>
                  <c:y val="1.6479317159380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409-40C9-9265-A3D7D3699EFF}"/>
                </c:ext>
              </c:extLst>
            </c:dLbl>
            <c:dLbl>
              <c:idx val="2"/>
              <c:layout>
                <c:manualLayout>
                  <c:x val="-5.5555555555555558E-3"/>
                  <c:y val="-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409-40C9-9265-A3D7D3699EFF}"/>
                </c:ext>
              </c:extLst>
            </c:dLbl>
            <c:dLbl>
              <c:idx val="3"/>
              <c:layout>
                <c:manualLayout>
                  <c:x val="8.3333333333333367E-3"/>
                  <c:y val="-1.2359650067539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409-40C9-9265-A3D7D3699EFF}"/>
                </c:ext>
              </c:extLst>
            </c:dLbl>
            <c:dLbl>
              <c:idx val="4"/>
              <c:layout>
                <c:manualLayout>
                  <c:x val="9.7222222222222224E-3"/>
                  <c:y val="-1.2359487869535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409-40C9-9265-A3D7D3699E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R-исследование</c:v>
                </c:pt>
                <c:pt idx="1">
                  <c:v>УЗИ</c:v>
                </c:pt>
                <c:pt idx="2">
                  <c:v>ФРГ</c:v>
                </c:pt>
              </c:strCache>
            </c:strRef>
          </c:cat>
          <c:val>
            <c:numRef>
              <c:f>Лист1!$C$2:$C$4</c:f>
              <c:numCache>
                <c:formatCode>#,##0</c:formatCode>
                <c:ptCount val="3"/>
                <c:pt idx="0">
                  <c:v>8826</c:v>
                </c:pt>
                <c:pt idx="1">
                  <c:v>6245</c:v>
                </c:pt>
                <c:pt idx="2">
                  <c:v>3891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4409-40C9-9265-A3D7D3699EF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1.0936132983377087E-7"/>
                  <c:y val="8.23965857969046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4409-40C9-9265-A3D7D3699EFF}"/>
                </c:ext>
              </c:extLst>
            </c:dLbl>
            <c:dLbl>
              <c:idx val="1"/>
              <c:layout>
                <c:manualLayout>
                  <c:x val="-1.3888888888888905E-3"/>
                  <c:y val="-3.776466556294227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409-40C9-9265-A3D7D3699EFF}"/>
                </c:ext>
              </c:extLst>
            </c:dLbl>
            <c:dLbl>
              <c:idx val="2"/>
              <c:layout>
                <c:manualLayout>
                  <c:x val="-2.7777777777778833E-3"/>
                  <c:y val="1.235948786953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409-40C9-9265-A3D7D3699EFF}"/>
                </c:ext>
              </c:extLst>
            </c:dLbl>
            <c:dLbl>
              <c:idx val="3"/>
              <c:layout>
                <c:manualLayout>
                  <c:x val="1.9444444444444445E-2"/>
                  <c:y val="-2.0599146449226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409-40C9-9265-A3D7D3699EFF}"/>
                </c:ext>
              </c:extLst>
            </c:dLbl>
            <c:dLbl>
              <c:idx val="4"/>
              <c:layout>
                <c:manualLayout>
                  <c:x val="1.5277777777777881E-2"/>
                  <c:y val="-6.17974393476786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409-40C9-9265-A3D7D3699E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R-исследование</c:v>
                </c:pt>
                <c:pt idx="1">
                  <c:v>УЗИ</c:v>
                </c:pt>
                <c:pt idx="2">
                  <c:v>ФРГ</c:v>
                </c:pt>
              </c:strCache>
            </c:strRef>
          </c:cat>
          <c:val>
            <c:numRef>
              <c:f>Лист1!$D$2:$D$4</c:f>
              <c:numCache>
                <c:formatCode>#,##0</c:formatCode>
                <c:ptCount val="3"/>
                <c:pt idx="0">
                  <c:v>9060</c:v>
                </c:pt>
                <c:pt idx="1">
                  <c:v>6426</c:v>
                </c:pt>
                <c:pt idx="2">
                  <c:v>3813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4409-40C9-9265-A3D7D3699EFF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9.722222222222222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4409-40C9-9265-A3D7D3699EFF}"/>
                </c:ext>
              </c:extLst>
            </c:dLbl>
            <c:dLbl>
              <c:idx val="1"/>
              <c:layout>
                <c:manualLayout>
                  <c:x val="-6.9444444444444493E-3"/>
                  <c:y val="2.05991464492258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4409-40C9-9265-A3D7D3699EFF}"/>
                </c:ext>
              </c:extLst>
            </c:dLbl>
            <c:dLbl>
              <c:idx val="2"/>
              <c:layout>
                <c:manualLayout>
                  <c:x val="6.9444444444444493E-3"/>
                  <c:y val="6.17974393476786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409-40C9-9265-A3D7D3699E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R-исследование</c:v>
                </c:pt>
                <c:pt idx="1">
                  <c:v>УЗИ</c:v>
                </c:pt>
                <c:pt idx="2">
                  <c:v>ФРГ</c:v>
                </c:pt>
              </c:strCache>
            </c:strRef>
          </c:cat>
          <c:val>
            <c:numRef>
              <c:f>Лист1!$E$2:$E$4</c:f>
              <c:numCache>
                <c:formatCode>#,##0</c:formatCode>
                <c:ptCount val="3"/>
                <c:pt idx="0">
                  <c:v>9096</c:v>
                </c:pt>
                <c:pt idx="1">
                  <c:v>6880</c:v>
                </c:pt>
                <c:pt idx="2">
                  <c:v>3878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4409-40C9-9265-A3D7D3699EFF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РФ (2014)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-2.7777777777777822E-3"/>
                  <c:y val="-8.23965857969047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409-40C9-9265-A3D7D3699EFF}"/>
                </c:ext>
              </c:extLst>
            </c:dLbl>
            <c:dLbl>
              <c:idx val="1"/>
              <c:layout>
                <c:manualLayout>
                  <c:x val="1.3888888888888905E-3"/>
                  <c:y val="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4409-40C9-9265-A3D7D3699EFF}"/>
                </c:ext>
              </c:extLst>
            </c:dLbl>
            <c:dLbl>
              <c:idx val="2"/>
              <c:layout>
                <c:manualLayout>
                  <c:x val="1.3888888888888905E-3"/>
                  <c:y val="-2.4718975739071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409-40C9-9265-A3D7D3699E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R-исследование</c:v>
                </c:pt>
                <c:pt idx="1">
                  <c:v>УЗИ</c:v>
                </c:pt>
                <c:pt idx="2">
                  <c:v>ФРГ</c:v>
                </c:pt>
              </c:strCache>
            </c:strRef>
          </c:cat>
          <c:val>
            <c:numRef>
              <c:f>Лист1!$F$2:$F$4</c:f>
              <c:numCache>
                <c:formatCode>#,##0</c:formatCode>
                <c:ptCount val="3"/>
                <c:pt idx="0" formatCode="General">
                  <c:v>0</c:v>
                </c:pt>
                <c:pt idx="1">
                  <c:v>9011</c:v>
                </c:pt>
                <c:pt idx="2" formatCode="General">
                  <c:v>740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9-4409-40C9-9265-A3D7D3699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020928"/>
        <c:axId val="159022464"/>
      </c:barChart>
      <c:catAx>
        <c:axId val="15902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9022464"/>
        <c:crosses val="autoZero"/>
        <c:auto val="1"/>
        <c:lblAlgn val="ctr"/>
        <c:lblOffset val="100"/>
        <c:noMultiLvlLbl val="0"/>
      </c:catAx>
      <c:valAx>
        <c:axId val="1590224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9020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14088869221174"/>
          <c:y val="7.0234168501666777E-2"/>
          <c:w val="0.12559116570371751"/>
          <c:h val="0.85440312432282328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2.7777777777777822E-3"/>
                  <c:y val="-1.441940251445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798-4D96-A9C9-D1EA4A54AD2C}"/>
                </c:ext>
              </c:extLst>
            </c:dLbl>
            <c:dLbl>
              <c:idx val="2"/>
              <c:layout>
                <c:manualLayout>
                  <c:x val="-1.3888888888888905E-3"/>
                  <c:y val="-2.4718975739071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98-4D96-A9C9-D1EA4A54A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</c:v>
                </c:pt>
                <c:pt idx="1">
                  <c:v>Маммография</c:v>
                </c:pt>
                <c:pt idx="2">
                  <c:v>Эндоскопия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293</c:v>
                </c:pt>
                <c:pt idx="1">
                  <c:v>304</c:v>
                </c:pt>
                <c:pt idx="2">
                  <c:v>535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798-4D96-A9C9-D1EA4A54AD2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511F9"/>
            </a:solidFill>
          </c:spPr>
          <c:invertIfNegative val="0"/>
          <c:dLbls>
            <c:dLbl>
              <c:idx val="0"/>
              <c:layout>
                <c:manualLayout>
                  <c:x val="-1.3888888888888905E-3"/>
                  <c:y val="-2.05991464492262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798-4D96-A9C9-D1EA4A54AD2C}"/>
                </c:ext>
              </c:extLst>
            </c:dLbl>
            <c:dLbl>
              <c:idx val="1"/>
              <c:layout>
                <c:manualLayout>
                  <c:x val="5.0925337632080094E-17"/>
                  <c:y val="-8.23982077769401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798-4D96-A9C9-D1EA4A54AD2C}"/>
                </c:ext>
              </c:extLst>
            </c:dLbl>
            <c:dLbl>
              <c:idx val="2"/>
              <c:layout>
                <c:manualLayout>
                  <c:x val="-1.3888888888888905E-3"/>
                  <c:y val="-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798-4D96-A9C9-D1EA4A54AD2C}"/>
                </c:ext>
              </c:extLst>
            </c:dLbl>
            <c:dLbl>
              <c:idx val="3"/>
              <c:layout>
                <c:manualLayout>
                  <c:x val="6.9444444444444493E-3"/>
                  <c:y val="-4.11982928984521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798-4D96-A9C9-D1EA4A54AD2C}"/>
                </c:ext>
              </c:extLst>
            </c:dLbl>
            <c:dLbl>
              <c:idx val="4"/>
              <c:layout>
                <c:manualLayout>
                  <c:x val="1.2500000000000001E-2"/>
                  <c:y val="-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798-4D96-A9C9-D1EA4A54A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</c:v>
                </c:pt>
                <c:pt idx="1">
                  <c:v>Маммография</c:v>
                </c:pt>
                <c:pt idx="2">
                  <c:v>Эндоскопия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326</c:v>
                </c:pt>
                <c:pt idx="1">
                  <c:v>389</c:v>
                </c:pt>
                <c:pt idx="2">
                  <c:v>594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798-4D96-A9C9-D1EA4A54AD2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-1.093613298592335E-7"/>
                  <c:y val="-1.23594878695356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798-4D96-A9C9-D1EA4A54AD2C}"/>
                </c:ext>
              </c:extLst>
            </c:dLbl>
            <c:dLbl>
              <c:idx val="1"/>
              <c:layout>
                <c:manualLayout>
                  <c:x val="1.3888888888888905E-3"/>
                  <c:y val="-1.441940251445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798-4D96-A9C9-D1EA4A54AD2C}"/>
                </c:ext>
              </c:extLst>
            </c:dLbl>
            <c:dLbl>
              <c:idx val="2"/>
              <c:layout>
                <c:manualLayout>
                  <c:x val="5.5555555555554499E-3"/>
                  <c:y val="-1.888233278147113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798-4D96-A9C9-D1EA4A54AD2C}"/>
                </c:ext>
              </c:extLst>
            </c:dLbl>
            <c:dLbl>
              <c:idx val="3"/>
              <c:layout>
                <c:manualLayout>
                  <c:x val="1.6666666666666677E-2"/>
                  <c:y val="-1.8539231804303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798-4D96-A9C9-D1EA4A54AD2C}"/>
                </c:ext>
              </c:extLst>
            </c:dLbl>
            <c:dLbl>
              <c:idx val="4"/>
              <c:layout>
                <c:manualLayout>
                  <c:x val="1.38888888888889E-2"/>
                  <c:y val="-6.17974393476786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798-4D96-A9C9-D1EA4A54A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</c:v>
                </c:pt>
                <c:pt idx="1">
                  <c:v>Маммография</c:v>
                </c:pt>
                <c:pt idx="2">
                  <c:v>Эндоскопия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368</c:v>
                </c:pt>
                <c:pt idx="1">
                  <c:v>418</c:v>
                </c:pt>
                <c:pt idx="2">
                  <c:v>587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798-4D96-A9C9-D1EA4A54AD2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388888888888915E-3"/>
                  <c:y val="-1.0299573224613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798-4D96-A9C9-D1EA4A54AD2C}"/>
                </c:ext>
              </c:extLst>
            </c:dLbl>
            <c:dLbl>
              <c:idx val="1"/>
              <c:layout>
                <c:manualLayout>
                  <c:x val="2.7777777777777822E-3"/>
                  <c:y val="-4.119829289845277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E798-4D96-A9C9-D1EA4A54AD2C}"/>
                </c:ext>
              </c:extLst>
            </c:dLbl>
            <c:dLbl>
              <c:idx val="2"/>
              <c:layout>
                <c:manualLayout>
                  <c:x val="5.5555555555556555E-3"/>
                  <c:y val="4.1196670918416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798-4D96-A9C9-D1EA4A54A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</c:v>
                </c:pt>
                <c:pt idx="1">
                  <c:v>Маммография</c:v>
                </c:pt>
                <c:pt idx="2">
                  <c:v>Эндоскопия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403</c:v>
                </c:pt>
                <c:pt idx="1">
                  <c:v>491</c:v>
                </c:pt>
                <c:pt idx="2">
                  <c:v>581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798-4D96-A9C9-D1EA4A54AD2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РФ (2014)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6.9444444444443998E-3"/>
                  <c:y val="-4.11982928984523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798-4D96-A9C9-D1EA4A54AD2C}"/>
                </c:ext>
              </c:extLst>
            </c:dLbl>
            <c:dLbl>
              <c:idx val="1"/>
              <c:layout>
                <c:manualLayout>
                  <c:x val="2.7777777777777822E-3"/>
                  <c:y val="-8.23965857969054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798-4D96-A9C9-D1EA4A54AD2C}"/>
                </c:ext>
              </c:extLst>
            </c:dLbl>
            <c:dLbl>
              <c:idx val="2"/>
              <c:layout>
                <c:manualLayout>
                  <c:x val="5.5555555555554499E-3"/>
                  <c:y val="6.17974393476785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798-4D96-A9C9-D1EA4A54A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</c:v>
                </c:pt>
                <c:pt idx="1">
                  <c:v>Маммография</c:v>
                </c:pt>
                <c:pt idx="2">
                  <c:v>Эндоскопия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427</c:v>
                </c:pt>
                <c:pt idx="1">
                  <c:v>239</c:v>
                </c:pt>
                <c:pt idx="2">
                  <c:v>629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E798-4D96-A9C9-D1EA4A54A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1453056"/>
        <c:axId val="231455360"/>
      </c:barChart>
      <c:catAx>
        <c:axId val="231453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1455360"/>
        <c:crosses val="autoZero"/>
        <c:auto val="1"/>
        <c:lblAlgn val="ctr"/>
        <c:lblOffset val="100"/>
        <c:noMultiLvlLbl val="0"/>
      </c:catAx>
      <c:valAx>
        <c:axId val="231455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1453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083412920101566"/>
          <c:y val="3.5215619537982239E-2"/>
          <c:w val="0.12888989324607977"/>
          <c:h val="0.87500227077204951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6.9444444444444493E-3"/>
                  <c:y val="-1.66740627732511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517-4767-A1F2-BEA87CF57608}"/>
                </c:ext>
              </c:extLst>
            </c:dLbl>
            <c:dLbl>
              <c:idx val="1"/>
              <c:layout>
                <c:manualLayout>
                  <c:x val="1.2500000000000001E-2"/>
                  <c:y val="-1.66740627732512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517-4767-A1F2-BEA87CF57608}"/>
                </c:ext>
              </c:extLst>
            </c:dLbl>
            <c:dLbl>
              <c:idx val="2"/>
              <c:layout>
                <c:manualLayout>
                  <c:x val="-8.3333333333333887E-3"/>
                  <c:y val="-1.04212892332820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517-4767-A1F2-BEA87CF57608}"/>
                </c:ext>
              </c:extLst>
            </c:dLbl>
            <c:dLbl>
              <c:idx val="3"/>
              <c:layout>
                <c:manualLayout>
                  <c:x val="-4.1666666666666683E-3"/>
                  <c:y val="-1.4589804926594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517-4767-A1F2-BEA87CF57608}"/>
                </c:ext>
              </c:extLst>
            </c:dLbl>
            <c:dLbl>
              <c:idx val="4"/>
              <c:layout>
                <c:manualLayout>
                  <c:x val="1.38888888888889E-2"/>
                  <c:y val="-6.25277353996916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517-4767-A1F2-BEA87CF576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МРТ</c:v>
                </c:pt>
                <c:pt idx="1">
                  <c:v>Ангиография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28.91</c:v>
                </c:pt>
                <c:pt idx="1">
                  <c:v>24.810000000000009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517-4767-A1F2-BEA87CF5760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511F9"/>
            </a:solidFill>
          </c:spPr>
          <c:invertIfNegative val="0"/>
          <c:dLbls>
            <c:dLbl>
              <c:idx val="0"/>
              <c:layout>
                <c:manualLayout>
                  <c:x val="1.3888888888888905E-3"/>
                  <c:y val="-1.25055470799382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517-4767-A1F2-BEA87CF57608}"/>
                </c:ext>
              </c:extLst>
            </c:dLbl>
            <c:dLbl>
              <c:idx val="1"/>
              <c:layout>
                <c:manualLayout>
                  <c:x val="1.5277777777777781E-2"/>
                  <c:y val="-1.2505547079938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517-4767-A1F2-BEA87CF57608}"/>
                </c:ext>
              </c:extLst>
            </c:dLbl>
            <c:dLbl>
              <c:idx val="2"/>
              <c:layout>
                <c:manualLayout>
                  <c:x val="2.222222222222224E-2"/>
                  <c:y val="-1.0421289233281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517-4767-A1F2-BEA87CF57608}"/>
                </c:ext>
              </c:extLst>
            </c:dLbl>
            <c:dLbl>
              <c:idx val="3"/>
              <c:layout>
                <c:manualLayout>
                  <c:x val="1.38888888888889E-2"/>
                  <c:y val="-1.0421289233281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517-4767-A1F2-BEA87CF57608}"/>
                </c:ext>
              </c:extLst>
            </c:dLbl>
            <c:dLbl>
              <c:idx val="4"/>
              <c:layout>
                <c:manualLayout>
                  <c:x val="9.72222222222212E-3"/>
                  <c:y val="-1.0421289233281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517-4767-A1F2-BEA87CF576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МРТ</c:v>
                </c:pt>
                <c:pt idx="1">
                  <c:v>Ангиография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33.760000000000012</c:v>
                </c:pt>
                <c:pt idx="1">
                  <c:v>25.66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517-4767-A1F2-BEA87CF5760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8.3333333333333367E-3"/>
                  <c:y val="-1.25055470799383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517-4767-A1F2-BEA87CF57608}"/>
                </c:ext>
              </c:extLst>
            </c:dLbl>
            <c:dLbl>
              <c:idx val="1"/>
              <c:layout>
                <c:manualLayout>
                  <c:x val="1.38888888888889E-2"/>
                  <c:y val="-3.1263867699845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517-4767-A1F2-BEA87CF576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МРТ</c:v>
                </c:pt>
                <c:pt idx="1">
                  <c:v>Ангиография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42.03</c:v>
                </c:pt>
                <c:pt idx="1">
                  <c:v>24.259999999999991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517-4767-A1F2-BEA87CF57608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8.3333333333333367E-3"/>
                  <c:y val="-1.45898049265947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517-4767-A1F2-BEA87CF57608}"/>
                </c:ext>
              </c:extLst>
            </c:dLbl>
            <c:dLbl>
              <c:idx val="1"/>
              <c:layout>
                <c:manualLayout>
                  <c:x val="9.7222222222222224E-3"/>
                  <c:y val="-1.0421289233281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E517-4767-A1F2-BEA87CF576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МРТ</c:v>
                </c:pt>
                <c:pt idx="1">
                  <c:v>Ангиография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43.36</c:v>
                </c:pt>
                <c:pt idx="1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E517-4767-A1F2-BEA87CF57608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РФ (2014)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-2.777777777777731E-3"/>
                  <c:y val="1.0421289233281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E517-4767-A1F2-BEA87CF57608}"/>
                </c:ext>
              </c:extLst>
            </c:dLbl>
            <c:dLbl>
              <c:idx val="1"/>
              <c:layout>
                <c:manualLayout>
                  <c:x val="-5.555555555555555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517-4767-A1F2-BEA87CF576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МРТ</c:v>
                </c:pt>
                <c:pt idx="1">
                  <c:v>Ангиография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132</c:v>
                </c:pt>
                <c:pt idx="1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E517-4767-A1F2-BEA87CF57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0902784"/>
        <c:axId val="230926208"/>
      </c:barChart>
      <c:catAx>
        <c:axId val="230902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0926208"/>
        <c:crosses val="autoZero"/>
        <c:auto val="1"/>
        <c:lblAlgn val="ctr"/>
        <c:lblOffset val="100"/>
        <c:noMultiLvlLbl val="0"/>
      </c:catAx>
      <c:valAx>
        <c:axId val="230926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30902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368864223353737"/>
          <c:y val="2.3215186001139608E-2"/>
          <c:w val="0.11382256997434551"/>
          <c:h val="0.91035377240823367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spPr>
            <a:solidFill>
              <a:srgbClr val="0000F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Лист1!$A$2:$A$11</c:f>
              <c:strCache>
                <c:ptCount val="10"/>
                <c:pt idx="0">
                  <c:v>ГБУЗ «Великолукская межрайонная больница», Городская поликлиника №2</c:v>
                </c:pt>
                <c:pt idx="1">
                  <c:v>ГБУЗ «Псковская городская поликлиника», N3</c:v>
                </c:pt>
                <c:pt idx="2">
                  <c:v>филиал Великолукский ГБУЗ НДПО</c:v>
                </c:pt>
                <c:pt idx="3">
                  <c:v>ООО "Б.Браун Авитум Руссланд Клиникс"</c:v>
                </c:pt>
                <c:pt idx="4">
                  <c:v>ГБУЗ «КВД», г. Псков</c:v>
                </c:pt>
                <c:pt idx="5">
                  <c:v>ГБУЗ "Псковский госпиталь для ветеранов войн"</c:v>
                </c:pt>
                <c:pt idx="6">
                  <c:v>ГБУЗ «Гдовская РБ»</c:v>
                </c:pt>
                <c:pt idx="7">
                  <c:v>МРЦ  «Псковский государственный университет»</c:v>
                </c:pt>
                <c:pt idx="8">
                  <c:v>ГБУЗ «Опочецкая стоматологическая поликлиника»</c:v>
                </c:pt>
                <c:pt idx="9">
                  <c:v>ГБУЗ КВД, филиал "Великолукский"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66.7</c:v>
                </c:pt>
                <c:pt idx="1">
                  <c:v>67</c:v>
                </c:pt>
                <c:pt idx="2">
                  <c:v>67.8</c:v>
                </c:pt>
                <c:pt idx="3">
                  <c:v>68</c:v>
                </c:pt>
                <c:pt idx="4">
                  <c:v>68.900000000000006</c:v>
                </c:pt>
                <c:pt idx="5">
                  <c:v>69</c:v>
                </c:pt>
                <c:pt idx="6">
                  <c:v>69.099999999999994</c:v>
                </c:pt>
                <c:pt idx="7">
                  <c:v>69.900000000000006</c:v>
                </c:pt>
                <c:pt idx="8">
                  <c:v>71</c:v>
                </c:pt>
                <c:pt idx="9">
                  <c:v>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DC-4A3A-9821-917E9E5591A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67690624"/>
        <c:axId val="170765312"/>
      </c:barChart>
      <c:catAx>
        <c:axId val="167690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0765312"/>
        <c:crosses val="autoZero"/>
        <c:auto val="1"/>
        <c:lblAlgn val="ctr"/>
        <c:lblOffset val="100"/>
        <c:noMultiLvlLbl val="0"/>
      </c:catAx>
      <c:valAx>
        <c:axId val="17076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769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67307929134146E-2"/>
          <c:y val="7.0749376829804519E-2"/>
          <c:w val="0.93856307763748503"/>
          <c:h val="0.70117189639336885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РФ</c:v>
                </c:pt>
              </c:strCache>
            </c:strRef>
          </c:tx>
          <c:spPr>
            <a:ln w="38639">
              <a:solidFill>
                <a:srgbClr val="FF0000"/>
              </a:solidFill>
              <a:prstDash val="solid"/>
            </a:ln>
          </c:spPr>
          <c:marker>
            <c:symbol val="diamond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dLbls>
            <c:spPr>
              <a:noFill/>
              <a:ln w="25755">
                <a:noFill/>
              </a:ln>
            </c:spPr>
            <c:txPr>
              <a:bodyPr/>
              <a:lstStyle/>
              <a:p>
                <a:pPr>
                  <a:defRPr sz="1440" b="1" i="0" u="none" strike="noStrike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Sheet1!$B$1:$K$1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Sheet1!$B$2:$K$2</c:f>
              <c:numCache>
                <c:formatCode>General</c:formatCode>
                <c:ptCount val="10"/>
                <c:pt idx="0">
                  <c:v>43.3</c:v>
                </c:pt>
                <c:pt idx="1">
                  <c:v>43.8</c:v>
                </c:pt>
                <c:pt idx="2">
                  <c:v>43.6</c:v>
                </c:pt>
                <c:pt idx="3">
                  <c:v>42.8</c:v>
                </c:pt>
                <c:pt idx="4">
                  <c:v>40.9</c:v>
                </c:pt>
                <c:pt idx="5">
                  <c:v>41.5</c:v>
                </c:pt>
                <c:pt idx="6">
                  <c:v>40.200000000000003</c:v>
                </c:pt>
                <c:pt idx="7">
                  <c:v>37.1</c:v>
                </c:pt>
                <c:pt idx="8">
                  <c:v>37.200000000000003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СЗФО</c:v>
                </c:pt>
              </c:strCache>
            </c:strRef>
          </c:tx>
          <c:spPr>
            <a:ln w="38639">
              <a:solidFill>
                <a:srgbClr val="FFFF00"/>
              </a:solidFill>
              <a:prstDash val="solid"/>
            </a:ln>
          </c:spPr>
          <c:marker>
            <c:symbol val="square"/>
            <c:size val="2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dLbls>
            <c:spPr>
              <a:noFill/>
              <a:ln w="25755">
                <a:noFill/>
              </a:ln>
            </c:spPr>
            <c:txPr>
              <a:bodyPr/>
              <a:lstStyle/>
              <a:p>
                <a:pPr>
                  <a:defRPr sz="1440" b="1" i="0" u="none" strike="noStrike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Sheet1!$B$1:$K$1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Sheet1!$B$3:$K$3</c:f>
              <c:numCache>
                <c:formatCode>General</c:formatCode>
                <c:ptCount val="10"/>
                <c:pt idx="0">
                  <c:v>47.9</c:v>
                </c:pt>
                <c:pt idx="1">
                  <c:v>49.4</c:v>
                </c:pt>
                <c:pt idx="2">
                  <c:v>48.8</c:v>
                </c:pt>
                <c:pt idx="3">
                  <c:v>48.7</c:v>
                </c:pt>
                <c:pt idx="4">
                  <c:v>46.2</c:v>
                </c:pt>
                <c:pt idx="5">
                  <c:v>46.3</c:v>
                </c:pt>
                <c:pt idx="6">
                  <c:v>46.1</c:v>
                </c:pt>
                <c:pt idx="7">
                  <c:v>41.9</c:v>
                </c:pt>
                <c:pt idx="8">
                  <c:v>42.3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Псковская область</c:v>
                </c:pt>
              </c:strCache>
            </c:strRef>
          </c:tx>
          <c:spPr>
            <a:ln w="38639">
              <a:solidFill>
                <a:srgbClr val="00FF00"/>
              </a:solidFill>
              <a:prstDash val="solid"/>
            </a:ln>
          </c:spPr>
          <c:marker>
            <c:symbol val="triangle"/>
            <c:size val="2"/>
            <c:spPr>
              <a:solidFill>
                <a:srgbClr val="00FF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3.4785631368383592E-2"/>
                  <c:y val="3.84151369722615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1967141692175057E-2"/>
                  <c:y val="4.63200845531958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426536960470948E-2"/>
                  <c:y val="4.1035645973611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8961564583321894E-2"/>
                  <c:y val="4.558577971752271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6463514957620096E-2"/>
                  <c:y val="3.95670363022656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8761742870152021E-2"/>
                  <c:y val="4.86670833837688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7.4656978616150713E-2"/>
                  <c:y val="4.77456069313476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3765758087437854E-2"/>
                  <c:y val="4.25044760512775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3.968497464878485E-2"/>
                  <c:y val="5.95526144455969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9585006557852652E-2"/>
                  <c:y val="5.9552614445596938E-2"/>
                </c:manualLayout>
              </c:layout>
              <c:tx>
                <c:rich>
                  <a:bodyPr/>
                  <a:lstStyle/>
                  <a:p>
                    <a:pPr>
                      <a:defRPr sz="1421" b="1" i="0" u="none" strike="noStrike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ahoma"/>
                        <a:cs typeface="Times New Roman" panose="02020603050405020304" pitchFamily="18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28</a:t>
                    </a:r>
                    <a:endParaRPr lang="ru-RU" dirty="0"/>
                  </a:p>
                </c:rich>
              </c:tx>
              <c:spPr>
                <a:noFill/>
                <a:ln w="25755">
                  <a:noFill/>
                </a:ln>
              </c:sp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3.4688989866070642E-2"/>
                  <c:y val="4.87534783764800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3.7094279291905216E-2"/>
                  <c:y val="3.52422907488986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755">
                <a:noFill/>
              </a:ln>
            </c:spPr>
            <c:txPr>
              <a:bodyPr/>
              <a:lstStyle/>
              <a:p>
                <a:pPr>
                  <a:defRPr sz="1440" b="1" i="0" u="none" strike="noStrike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Tahom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Sheet1!$B$1:$K$1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Sheet1!$B$4:$K$4</c:f>
              <c:numCache>
                <c:formatCode>General</c:formatCode>
                <c:ptCount val="10"/>
                <c:pt idx="0">
                  <c:v>28</c:v>
                </c:pt>
                <c:pt idx="1">
                  <c:v>30.2</c:v>
                </c:pt>
                <c:pt idx="2">
                  <c:v>28.6</c:v>
                </c:pt>
                <c:pt idx="3">
                  <c:v>28</c:v>
                </c:pt>
                <c:pt idx="4">
                  <c:v>28.9</c:v>
                </c:pt>
                <c:pt idx="5">
                  <c:v>28.8</c:v>
                </c:pt>
                <c:pt idx="6">
                  <c:v>28.8</c:v>
                </c:pt>
                <c:pt idx="7">
                  <c:v>28.8</c:v>
                </c:pt>
                <c:pt idx="8">
                  <c:v>28.4</c:v>
                </c:pt>
                <c:pt idx="9">
                  <c:v>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203584"/>
        <c:axId val="167205120"/>
      </c:lineChart>
      <c:catAx>
        <c:axId val="16720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2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421" b="1" i="0" u="none" strike="noStrike" baseline="0">
                <a:solidFill>
                  <a:schemeClr val="tx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defRPr>
            </a:pPr>
            <a:endParaRPr lang="ru-RU"/>
          </a:p>
        </c:txPr>
        <c:crossAx val="1672051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7205120"/>
        <c:scaling>
          <c:orientation val="minMax"/>
        </c:scaling>
        <c:delete val="0"/>
        <c:axPos val="l"/>
        <c:majorGridlines>
          <c:spPr>
            <a:ln w="322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2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17" b="1" i="0" u="none" strike="noStrike" baseline="0">
                <a:solidFill>
                  <a:schemeClr val="tx1"/>
                </a:solidFill>
                <a:latin typeface="Times New Roman" panose="02020603050405020304" pitchFamily="18" charset="0"/>
                <a:ea typeface="Tahoma"/>
                <a:cs typeface="Times New Roman" panose="02020603050405020304" pitchFamily="18" charset="0"/>
              </a:defRPr>
            </a:pPr>
            <a:endParaRPr lang="ru-RU"/>
          </a:p>
        </c:txPr>
        <c:crossAx val="167203584"/>
        <c:crosses val="autoZero"/>
        <c:crossBetween val="between"/>
      </c:valAx>
      <c:spPr>
        <a:noFill/>
        <a:ln w="12879">
          <a:solidFill>
            <a:schemeClr val="tx1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6.4272644876225041E-2"/>
          <c:y val="0.89889471743709393"/>
          <c:w val="0.88129515285409499"/>
          <c:h val="6.4795739197412577E-2"/>
        </c:manualLayout>
      </c:layout>
      <c:overlay val="0"/>
      <c:spPr>
        <a:noFill/>
        <a:ln w="3221">
          <a:solidFill>
            <a:schemeClr val="tx1"/>
          </a:solidFill>
          <a:prstDash val="solid"/>
        </a:ln>
      </c:spPr>
      <c:txPr>
        <a:bodyPr/>
        <a:lstStyle/>
        <a:p>
          <a:pPr>
            <a:defRPr sz="1492" b="1" i="0" u="none" strike="noStrike" baseline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17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07EE9-9023-4D3A-A8DE-5139137B85F6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E10E6C-0C72-48A1-AD70-043EE6B43341}">
      <dgm:prSet phldrT="[Текст]" custT="1"/>
      <dgm:spPr/>
      <dgm:t>
        <a:bodyPr/>
        <a:lstStyle/>
        <a:p>
          <a:r>
            <a:rPr lang="ru-RU" sz="15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500" b="1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595986-DA17-4D47-B2D8-92149DC62F50}" type="parTrans" cxnId="{24AF252B-E7C3-445F-BDD6-6EA5DDC461BD}">
      <dgm:prSet/>
      <dgm:spPr/>
      <dgm:t>
        <a:bodyPr/>
        <a:lstStyle/>
        <a:p>
          <a:endParaRPr lang="ru-RU"/>
        </a:p>
      </dgm:t>
    </dgm:pt>
    <dgm:pt modelId="{B3C955F4-C061-4F3D-AACF-79E3717FB097}" type="sibTrans" cxnId="{24AF252B-E7C3-445F-BDD6-6EA5DDC461BD}">
      <dgm:prSet/>
      <dgm:spPr/>
      <dgm:t>
        <a:bodyPr/>
        <a:lstStyle/>
        <a:p>
          <a:endParaRPr lang="ru-RU"/>
        </a:p>
      </dgm:t>
    </dgm:pt>
    <dgm:pt modelId="{F268BD49-B0CD-42A3-B84A-5E5F0EB17A04}">
      <dgm:prSet phldrT="[Текст]" custT="1"/>
      <dgm:spPr/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Издание нормативно-правовых актов по проведению независимой оценки качества оказания услуг медицинскими организациями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A39DFB-295F-4D98-8352-EA63D249E035}" type="parTrans" cxnId="{F5247F7C-E091-460D-A8A1-0AF7D469E2C3}">
      <dgm:prSet/>
      <dgm:spPr/>
      <dgm:t>
        <a:bodyPr/>
        <a:lstStyle/>
        <a:p>
          <a:endParaRPr lang="ru-RU"/>
        </a:p>
      </dgm:t>
    </dgm:pt>
    <dgm:pt modelId="{52EA218B-EE38-45C1-963B-7CAC79434857}" type="sibTrans" cxnId="{F5247F7C-E091-460D-A8A1-0AF7D469E2C3}">
      <dgm:prSet/>
      <dgm:spPr/>
      <dgm:t>
        <a:bodyPr/>
        <a:lstStyle/>
        <a:p>
          <a:endParaRPr lang="ru-RU"/>
        </a:p>
      </dgm:t>
    </dgm:pt>
    <dgm:pt modelId="{669A8B51-5797-48EF-A339-04EE122AFCA3}">
      <dgm:prSet phldrT="[Текст]" custT="1"/>
      <dgm:spPr/>
      <dgm:t>
        <a:bodyPr/>
        <a:lstStyle/>
        <a:p>
          <a:r>
            <a:rPr lang="ru-RU" sz="15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независимой оценки качества оказания услуг медицинскими организациями</a:t>
          </a:r>
          <a:endParaRPr lang="ru-RU" sz="15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6CF176-ADA4-4936-8D29-E391878B1F06}" type="parTrans" cxnId="{D84C0FDC-6BC7-4560-8909-B89113F4310A}">
      <dgm:prSet/>
      <dgm:spPr/>
      <dgm:t>
        <a:bodyPr/>
        <a:lstStyle/>
        <a:p>
          <a:endParaRPr lang="ru-RU"/>
        </a:p>
      </dgm:t>
    </dgm:pt>
    <dgm:pt modelId="{47B18E60-94E4-4475-8A41-D125EC1781D9}" type="sibTrans" cxnId="{D84C0FDC-6BC7-4560-8909-B89113F4310A}">
      <dgm:prSet/>
      <dgm:spPr/>
      <dgm:t>
        <a:bodyPr/>
        <a:lstStyle/>
        <a:p>
          <a:endParaRPr lang="ru-RU"/>
        </a:p>
      </dgm:t>
    </dgm:pt>
    <dgm:pt modelId="{D388E858-B5A8-41A7-9E20-A8DDB3F87ECD}" type="pres">
      <dgm:prSet presAssocID="{CB107EE9-9023-4D3A-A8DE-5139137B85F6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BAAA2B6-B914-4439-A978-10AB38B25843}" type="pres">
      <dgm:prSet presAssocID="{6CE10E6C-0C72-48A1-AD70-043EE6B43341}" presName="Accent1" presStyleCnt="0"/>
      <dgm:spPr/>
    </dgm:pt>
    <dgm:pt modelId="{249C4338-6151-4B82-879D-EBECA7D1AD31}" type="pres">
      <dgm:prSet presAssocID="{6CE10E6C-0C72-48A1-AD70-043EE6B43341}" presName="Accent" presStyleLbl="node1" presStyleIdx="0" presStyleCnt="3" custScaleX="182295"/>
      <dgm:spPr>
        <a:solidFill>
          <a:srgbClr val="FFC000"/>
        </a:solidFill>
      </dgm:spPr>
    </dgm:pt>
    <dgm:pt modelId="{D6CD6CB9-41E2-494E-920C-B80B75BE3183}" type="pres">
      <dgm:prSet presAssocID="{6CE10E6C-0C72-48A1-AD70-043EE6B43341}" presName="Parent1" presStyleLbl="revTx" presStyleIdx="0" presStyleCnt="3" custScaleX="227106" custScaleY="155638" custLinFactNeighborX="-1848" custLinFactNeighborY="-25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AFBA8-3F83-42BB-9FA5-46CABFE4DA81}" type="pres">
      <dgm:prSet presAssocID="{F268BD49-B0CD-42A3-B84A-5E5F0EB17A04}" presName="Accent2" presStyleCnt="0"/>
      <dgm:spPr/>
    </dgm:pt>
    <dgm:pt modelId="{E5528896-6BAF-4B22-B570-5FE909B9DECF}" type="pres">
      <dgm:prSet presAssocID="{F268BD49-B0CD-42A3-B84A-5E5F0EB17A04}" presName="Accent" presStyleLbl="node1" presStyleIdx="1" presStyleCnt="3" custScaleX="195942" custScaleY="113037"/>
      <dgm:spPr>
        <a:solidFill>
          <a:srgbClr val="FF0000"/>
        </a:solidFill>
      </dgm:spPr>
    </dgm:pt>
    <dgm:pt modelId="{696379F8-107A-41E4-99F0-BC27E836EC81}" type="pres">
      <dgm:prSet presAssocID="{F268BD49-B0CD-42A3-B84A-5E5F0EB17A04}" presName="Parent2" presStyleLbl="revTx" presStyleIdx="1" presStyleCnt="3" custScaleX="208821" custScaleY="176941" custLinFactNeighborX="-25104" custLinFactNeighborY="-553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414EE-FAA1-470A-8670-A10045DC58B7}" type="pres">
      <dgm:prSet presAssocID="{669A8B51-5797-48EF-A339-04EE122AFCA3}" presName="Accent3" presStyleCnt="0"/>
      <dgm:spPr/>
    </dgm:pt>
    <dgm:pt modelId="{0C5FBEC8-A791-4A7D-8985-978DCFA87861}" type="pres">
      <dgm:prSet presAssocID="{669A8B51-5797-48EF-A339-04EE122AFCA3}" presName="Accent" presStyleLbl="node1" presStyleIdx="2" presStyleCnt="3" custScaleX="220754" custScaleY="85889"/>
      <dgm:spPr>
        <a:solidFill>
          <a:srgbClr val="CC00CC"/>
        </a:solidFill>
      </dgm:spPr>
    </dgm:pt>
    <dgm:pt modelId="{D4FDB560-5944-40DE-A987-8AB8661D6D61}" type="pres">
      <dgm:prSet presAssocID="{669A8B51-5797-48EF-A339-04EE122AFCA3}" presName="Parent3" presStyleLbl="revTx" presStyleIdx="2" presStyleCnt="3" custScaleX="205335" custScaleY="153870" custLinFactNeighborX="3004" custLinFactNeighborY="2578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B3AE7B-E783-4702-85E3-3AAD6F8A1996}" type="presOf" srcId="{F268BD49-B0CD-42A3-B84A-5E5F0EB17A04}" destId="{696379F8-107A-41E4-99F0-BC27E836EC81}" srcOrd="0" destOrd="0" presId="urn:microsoft.com/office/officeart/2009/layout/CircleArrowProcess"/>
    <dgm:cxn modelId="{85BBF23D-A88D-477D-AA10-A647333B5B56}" type="presOf" srcId="{CB107EE9-9023-4D3A-A8DE-5139137B85F6}" destId="{D388E858-B5A8-41A7-9E20-A8DDB3F87ECD}" srcOrd="0" destOrd="0" presId="urn:microsoft.com/office/officeart/2009/layout/CircleArrowProcess"/>
    <dgm:cxn modelId="{F5247F7C-E091-460D-A8A1-0AF7D469E2C3}" srcId="{CB107EE9-9023-4D3A-A8DE-5139137B85F6}" destId="{F268BD49-B0CD-42A3-B84A-5E5F0EB17A04}" srcOrd="1" destOrd="0" parTransId="{59A39DFB-295F-4D98-8352-EA63D249E035}" sibTransId="{52EA218B-EE38-45C1-963B-7CAC79434857}"/>
    <dgm:cxn modelId="{39DE59EC-B851-45BC-B6ED-09D3A99C5638}" type="presOf" srcId="{6CE10E6C-0C72-48A1-AD70-043EE6B43341}" destId="{D6CD6CB9-41E2-494E-920C-B80B75BE3183}" srcOrd="0" destOrd="0" presId="urn:microsoft.com/office/officeart/2009/layout/CircleArrowProcess"/>
    <dgm:cxn modelId="{D84C0FDC-6BC7-4560-8909-B89113F4310A}" srcId="{CB107EE9-9023-4D3A-A8DE-5139137B85F6}" destId="{669A8B51-5797-48EF-A339-04EE122AFCA3}" srcOrd="2" destOrd="0" parTransId="{6D6CF176-ADA4-4936-8D29-E391878B1F06}" sibTransId="{47B18E60-94E4-4475-8A41-D125EC1781D9}"/>
    <dgm:cxn modelId="{24AF252B-E7C3-445F-BDD6-6EA5DDC461BD}" srcId="{CB107EE9-9023-4D3A-A8DE-5139137B85F6}" destId="{6CE10E6C-0C72-48A1-AD70-043EE6B43341}" srcOrd="0" destOrd="0" parTransId="{6C595986-DA17-4D47-B2D8-92149DC62F50}" sibTransId="{B3C955F4-C061-4F3D-AACF-79E3717FB097}"/>
    <dgm:cxn modelId="{9D11DB4E-1274-42F4-BA96-4F617E4CE99D}" type="presOf" srcId="{669A8B51-5797-48EF-A339-04EE122AFCA3}" destId="{D4FDB560-5944-40DE-A987-8AB8661D6D61}" srcOrd="0" destOrd="0" presId="urn:microsoft.com/office/officeart/2009/layout/CircleArrowProcess"/>
    <dgm:cxn modelId="{D117905B-8135-4643-A277-BC4CD0DD8CED}" type="presParOf" srcId="{D388E858-B5A8-41A7-9E20-A8DDB3F87ECD}" destId="{4BAAA2B6-B914-4439-A978-10AB38B25843}" srcOrd="0" destOrd="0" presId="urn:microsoft.com/office/officeart/2009/layout/CircleArrowProcess"/>
    <dgm:cxn modelId="{F5C77303-3107-4323-9F62-C38F6CB2973B}" type="presParOf" srcId="{4BAAA2B6-B914-4439-A978-10AB38B25843}" destId="{249C4338-6151-4B82-879D-EBECA7D1AD31}" srcOrd="0" destOrd="0" presId="urn:microsoft.com/office/officeart/2009/layout/CircleArrowProcess"/>
    <dgm:cxn modelId="{F4C59CBB-2F1A-4304-A7FC-E76BC78DD958}" type="presParOf" srcId="{D388E858-B5A8-41A7-9E20-A8DDB3F87ECD}" destId="{D6CD6CB9-41E2-494E-920C-B80B75BE3183}" srcOrd="1" destOrd="0" presId="urn:microsoft.com/office/officeart/2009/layout/CircleArrowProcess"/>
    <dgm:cxn modelId="{71591562-DED6-44F1-B311-0F594F2D9D07}" type="presParOf" srcId="{D388E858-B5A8-41A7-9E20-A8DDB3F87ECD}" destId="{2E2AFBA8-3F83-42BB-9FA5-46CABFE4DA81}" srcOrd="2" destOrd="0" presId="urn:microsoft.com/office/officeart/2009/layout/CircleArrowProcess"/>
    <dgm:cxn modelId="{206CD510-A12A-4920-9ECA-7672ECDEE9F8}" type="presParOf" srcId="{2E2AFBA8-3F83-42BB-9FA5-46CABFE4DA81}" destId="{E5528896-6BAF-4B22-B570-5FE909B9DECF}" srcOrd="0" destOrd="0" presId="urn:microsoft.com/office/officeart/2009/layout/CircleArrowProcess"/>
    <dgm:cxn modelId="{D78235CF-A6C2-4B0E-8056-9C27F19F7F8C}" type="presParOf" srcId="{D388E858-B5A8-41A7-9E20-A8DDB3F87ECD}" destId="{696379F8-107A-41E4-99F0-BC27E836EC81}" srcOrd="3" destOrd="0" presId="urn:microsoft.com/office/officeart/2009/layout/CircleArrowProcess"/>
    <dgm:cxn modelId="{7663CF88-0433-4E7A-AD80-D68E9AE03AA1}" type="presParOf" srcId="{D388E858-B5A8-41A7-9E20-A8DDB3F87ECD}" destId="{026414EE-FAA1-470A-8670-A10045DC58B7}" srcOrd="4" destOrd="0" presId="urn:microsoft.com/office/officeart/2009/layout/CircleArrowProcess"/>
    <dgm:cxn modelId="{24BC30CD-37DF-4E21-9AFE-3FE70DD8B511}" type="presParOf" srcId="{026414EE-FAA1-470A-8670-A10045DC58B7}" destId="{0C5FBEC8-A791-4A7D-8985-978DCFA87861}" srcOrd="0" destOrd="0" presId="urn:microsoft.com/office/officeart/2009/layout/CircleArrowProcess"/>
    <dgm:cxn modelId="{FDA7BDA9-3392-48F5-AE3C-03B3236E3397}" type="presParOf" srcId="{D388E858-B5A8-41A7-9E20-A8DDB3F87ECD}" destId="{D4FDB560-5944-40DE-A987-8AB8661D6D6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C4338-6151-4B82-879D-EBECA7D1AD31}">
      <dsp:nvSpPr>
        <dsp:cNvPr id="0" name=""/>
        <dsp:cNvSpPr/>
      </dsp:nvSpPr>
      <dsp:spPr>
        <a:xfrm>
          <a:off x="1180331" y="76716"/>
          <a:ext cx="4612308" cy="253051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D6CB9-41E2-494E-920C-B80B75BE3183}">
      <dsp:nvSpPr>
        <dsp:cNvPr id="0" name=""/>
        <dsp:cNvSpPr/>
      </dsp:nvSpPr>
      <dsp:spPr>
        <a:xfrm>
          <a:off x="1861157" y="615279"/>
          <a:ext cx="3192990" cy="1093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эффективности деятельности медицинских организаций, оказывающих ПМСП</a:t>
          </a:r>
          <a:endParaRPr lang="ru-RU" sz="1500" b="1" kern="1200" dirty="0">
            <a:solidFill>
              <a:schemeClr val="accent1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1157" y="615279"/>
        <a:ext cx="3192990" cy="1093832"/>
      </dsp:txXfrm>
    </dsp:sp>
    <dsp:sp modelId="{E5528896-6BAF-4B22-B570-5FE909B9DECF}">
      <dsp:nvSpPr>
        <dsp:cNvPr id="0" name=""/>
        <dsp:cNvSpPr/>
      </dsp:nvSpPr>
      <dsp:spPr>
        <a:xfrm>
          <a:off x="304951" y="1365735"/>
          <a:ext cx="4957596" cy="286042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6379F8-107A-41E4-99F0-BC27E836EC81}">
      <dsp:nvSpPr>
        <dsp:cNvPr id="0" name=""/>
        <dsp:cNvSpPr/>
      </dsp:nvSpPr>
      <dsp:spPr>
        <a:xfrm>
          <a:off x="962844" y="2143398"/>
          <a:ext cx="2935912" cy="12435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Издание нормативно-правовых актов по проведению независимой оценки качества оказания услуг медицинскими организациями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2844" y="2143398"/>
        <a:ext cx="2935912" cy="1243550"/>
      </dsp:txXfrm>
    </dsp:sp>
    <dsp:sp modelId="{0C5FBEC8-A791-4A7D-8985-978DCFA87861}">
      <dsp:nvSpPr>
        <dsp:cNvPr id="0" name=""/>
        <dsp:cNvSpPr/>
      </dsp:nvSpPr>
      <dsp:spPr>
        <a:xfrm>
          <a:off x="1089035" y="3312083"/>
          <a:ext cx="4798700" cy="186778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C00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FDB560-5944-40DE-A987-8AB8661D6D61}">
      <dsp:nvSpPr>
        <dsp:cNvPr id="0" name=""/>
        <dsp:cNvSpPr/>
      </dsp:nvSpPr>
      <dsp:spPr>
        <a:xfrm>
          <a:off x="2085744" y="3909108"/>
          <a:ext cx="2886901" cy="1081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независимой оценки качества оказания услуг медицинскими организациями</a:t>
          </a:r>
          <a:endParaRPr lang="ru-RU" sz="15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5744" y="3909108"/>
        <a:ext cx="2886901" cy="10814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0.01833</cdr:x>
      <cdr:y>0.04901</cdr:y>
    </cdr:from>
    <cdr:to>
      <cdr:x>0.90938</cdr:x>
      <cdr:y>0.12252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7384" y="288032"/>
          <a:ext cx="424847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0.03159</cdr:x>
      <cdr:y>0.01257</cdr:y>
    </cdr:from>
    <cdr:to>
      <cdr:x>0.97689</cdr:x>
      <cdr:y>0.16336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34775" y="72007"/>
          <a:ext cx="4032448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Частота выявления факторов риска (%)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0.08163</cdr:x>
      <cdr:y>0</cdr:y>
    </cdr:from>
    <cdr:to>
      <cdr:x>0.96324</cdr:x>
      <cdr:y>0.13477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2408" y="0"/>
          <a:ext cx="5210046" cy="7371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Количество впервые выявленных при диспансеризации заболеваний (случаев)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DD653-BE6E-4471-93D1-A7C10F8C9C58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EEF11-E975-4A62-8695-A4196FB027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484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D142364-FE92-4D93-9147-29D95970D49B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Без учета врачей службы сан-эпид надзора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5D9F25-2DC3-4169-B99D-6DAA98B8145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alt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5282B0-22C6-4871-BC65-A4E09413D662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alt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В 2016 году доля целевиков трудоустроенных в подведомственные учреждения от числа завершивших целевое обучение в интернатуре в 88,1 %.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FF5E9A0D-113E-4514-8317-166F30FB53D5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/>
              <a:t>18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6752" cy="11967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62258" y="440668"/>
            <a:ext cx="6830222" cy="2160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76264" y="440668"/>
            <a:ext cx="685994" cy="2160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6024" y="6525344"/>
            <a:ext cx="981599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87623" y="6525344"/>
            <a:ext cx="432048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08104" y="6525344"/>
            <a:ext cx="2880320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388424" y="6525344"/>
            <a:ext cx="504056" cy="21602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2031"/>
            <a:ext cx="7771758" cy="3657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440665"/>
            <a:ext cx="1371487" cy="43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118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97-2003_Worksheet2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Microsoft_Excel_97-2003_Worksheet4.xls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628800"/>
            <a:ext cx="734481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реализации публичной декларации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 и задач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комитета Псковской области по здравоохранению и фармации на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230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25936507"/>
              </p:ext>
            </p:extLst>
          </p:nvPr>
        </p:nvGraphicFramePr>
        <p:xfrm>
          <a:off x="0" y="1196752"/>
          <a:ext cx="61926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minzdrav.admsakhalin.ru/img/banners/mzrf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764704"/>
            <a:ext cx="327585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2420888"/>
            <a:ext cx="3240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Издан приказ Государственного комитета Псковской области по здравоохранению и фармации 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14.12.2016 года №1134 «Об утверждении результатов проведения независимой оценки качества оказания услуг в учреждениях здравоохранения Псковской области в 2016 году и комплекса мер по улучшению деятельности медицинских учреждений в 2017 году»</a:t>
            </a:r>
          </a:p>
        </p:txBody>
      </p:sp>
    </p:spTree>
    <p:extLst>
      <p:ext uri="{BB962C8B-B14F-4D97-AF65-F5344CB8AC3E}">
        <p14:creationId xmlns:p14="http://schemas.microsoft.com/office/powerpoint/2010/main" val="478395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7" y="695326"/>
            <a:ext cx="7750968" cy="630136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количество баллов (итоги по 5-ти группам критериев)</a:t>
            </a:r>
          </a:p>
        </p:txBody>
      </p:sp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972784"/>
              </p:ext>
            </p:extLst>
          </p:nvPr>
        </p:nvGraphicFramePr>
        <p:xfrm>
          <a:off x="220211" y="1140903"/>
          <a:ext cx="8666614" cy="5402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9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21"/>
          <p:cNvSpPr txBox="1">
            <a:spLocks noChangeArrowheads="1"/>
          </p:cNvSpPr>
          <p:nvPr/>
        </p:nvSpPr>
        <p:spPr bwMode="auto">
          <a:xfrm>
            <a:off x="1475657" y="560735"/>
            <a:ext cx="737306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Анализ льготного лекарственного обеспечения граждан Псковской области за период 2010-2016 гг.</a:t>
            </a:r>
            <a:endParaRPr lang="ru-RU" altLang="ru-RU" sz="2000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7108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6688203"/>
              </p:ext>
            </p:extLst>
          </p:nvPr>
        </p:nvGraphicFramePr>
        <p:xfrm>
          <a:off x="323528" y="3212976"/>
          <a:ext cx="8640960" cy="324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4" imgW="7443861" imgH="3273836" progId="Excel.Sheet.8">
                  <p:embed/>
                </p:oleObj>
              </mc:Choice>
              <mc:Fallback>
                <p:oleObj r:id="rId4" imgW="7443861" imgH="3273836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212976"/>
                        <a:ext cx="8640960" cy="3240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211559"/>
              </p:ext>
            </p:extLst>
          </p:nvPr>
        </p:nvGraphicFramePr>
        <p:xfrm>
          <a:off x="766763" y="1628800"/>
          <a:ext cx="7777164" cy="1639887"/>
        </p:xfrm>
        <a:graphic>
          <a:graphicData uri="http://schemas.openxmlformats.org/drawingml/2006/table">
            <a:tbl>
              <a:tblPr/>
              <a:tblGrid>
                <a:gridCol w="2088092"/>
                <a:gridCol w="720057"/>
                <a:gridCol w="720057"/>
                <a:gridCol w="792063"/>
                <a:gridCol w="792063"/>
                <a:gridCol w="864069"/>
                <a:gridCol w="864069"/>
                <a:gridCol w="936694"/>
              </a:tblGrid>
              <a:tr h="520226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Отпущено медикаментов на сумму, млн руб.</a:t>
                      </a:r>
                    </a:p>
                  </a:txBody>
                  <a:tcPr marL="8244" marR="8244" marT="8242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2010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40247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</a:rPr>
                        <a:t>Федеральные льготники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160,76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238,90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285,57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327,57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309,34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305,21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252,59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353261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Calibri" pitchFamily="34" charset="0"/>
                        </a:rPr>
                        <a:t>Региональные льготники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71,26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116,64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176,87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216,85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206,15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250,61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251,34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363921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Всего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232,02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355,54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462,44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544,42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515,49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555,82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503,92</a:t>
                      </a:r>
                    </a:p>
                  </a:txBody>
                  <a:tcPr marL="8244" marR="8244" marT="8242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</a:tbl>
          </a:graphicData>
        </a:graphic>
      </p:graphicFrame>
      <p:sp>
        <p:nvSpPr>
          <p:cNvPr id="47159" name="Прямоугольник 11"/>
          <p:cNvSpPr>
            <a:spLocks noChangeArrowheads="1"/>
          </p:cNvSpPr>
          <p:nvPr/>
        </p:nvSpPr>
        <p:spPr bwMode="auto">
          <a:xfrm>
            <a:off x="766763" y="1268760"/>
            <a:ext cx="80819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solidFill>
                  <a:srgbClr val="17375D"/>
                </a:solidFill>
                <a:latin typeface="Times New Roman" pitchFamily="18" charset="0"/>
                <a:cs typeface="Times New Roman" pitchFamily="18" charset="0"/>
              </a:rPr>
              <a:t>Отпущено медикаментов на сумму, млн. руб.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6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59633" y="692150"/>
            <a:ext cx="7884368" cy="1081088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Обеспеченность врачами в Псковской области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(на 10 000 населения) без учета врачей санитарно-эпидемиологической группы</a:t>
            </a:r>
            <a:r>
              <a:rPr lang="ru-RU" sz="20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478422"/>
              </p:ext>
            </p:extLst>
          </p:nvPr>
        </p:nvGraphicFramePr>
        <p:xfrm>
          <a:off x="179511" y="1556792"/>
          <a:ext cx="8712969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3264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25613" y="692150"/>
            <a:ext cx="7418387" cy="5762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</a:rPr>
              <a:t>Показатели укомплектованности врачебными кадрами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Group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711943"/>
              </p:ext>
            </p:extLst>
          </p:nvPr>
        </p:nvGraphicFramePr>
        <p:xfrm>
          <a:off x="900113" y="1268413"/>
          <a:ext cx="7561263" cy="5016580"/>
        </p:xfrm>
        <a:graphic>
          <a:graphicData uri="http://schemas.openxmlformats.org/drawingml/2006/table">
            <a:tbl>
              <a:tblPr/>
              <a:tblGrid>
                <a:gridCol w="2182632"/>
                <a:gridCol w="935414"/>
                <a:gridCol w="857463"/>
                <a:gridCol w="857463"/>
                <a:gridCol w="857463"/>
                <a:gridCol w="935414"/>
                <a:gridCol w="935414"/>
              </a:tblGrid>
              <a:tr h="36573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2011г.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2012г.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2013г.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2014г.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2015г.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2016г.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188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Укомплектованность врачебными кадрами (физ.лица)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45,7%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43,5%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44,3%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43,3%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43,3%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45,5%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участковой службы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69,2%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62,7%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65,2%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62,5 %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62,9%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799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вакансий врачей (данные МО)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533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487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399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врачей по методике МЗ РФ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920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1177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966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939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52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совместительства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1,77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в поликлинике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1,54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8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стационару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8" marR="91448"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8" marR="91448"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622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4763" y="549275"/>
            <a:ext cx="7869237" cy="1143000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Возврат выпускников медицинских вузов «целевиков» в область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14878777"/>
              </p:ext>
            </p:extLst>
          </p:nvPr>
        </p:nvGraphicFramePr>
        <p:xfrm>
          <a:off x="107504" y="1397000"/>
          <a:ext cx="8856984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8236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4763" y="765175"/>
            <a:ext cx="7869237" cy="8636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altLang="ru-RU" sz="3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Приобретение служебного жилья врачам и число семей, получивших благоустроенные</a:t>
            </a:r>
            <a:b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квартиры в 2012-20</a:t>
            </a:r>
            <a:r>
              <a:rPr lang="en-US" alt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6 гг. </a:t>
            </a:r>
            <a:b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000" dirty="0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/>
        </p:nvGraphicFramePr>
        <p:xfrm>
          <a:off x="179388" y="1700213"/>
          <a:ext cx="878522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Диаграмма" r:id="rId5" imgW="8553489" imgH="5191020" progId="Excel.Sheet.8">
                  <p:embed/>
                </p:oleObj>
              </mc:Choice>
              <mc:Fallback>
                <p:oleObj name="Диаграмма" r:id="rId5" imgW="8553489" imgH="5191020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700213"/>
                        <a:ext cx="8785225" cy="475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878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4763" y="981075"/>
            <a:ext cx="7869237" cy="863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Предоставление социальной выплаты для приобретения жилья врачам по ипотеке и число семей, улучивших жилищные условия в 2012-20</a:t>
            </a:r>
            <a:r>
              <a:rPr lang="en-US" altLang="ru-RU" sz="2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6 гг.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3200" dirty="0" smtClean="0"/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1914525"/>
          <a:ext cx="8997950" cy="446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Диаграмма" r:id="rId5" imgW="8277143" imgH="5191020" progId="Excel.Sheet.8">
                  <p:embed/>
                </p:oleObj>
              </mc:Choice>
              <mc:Fallback>
                <p:oleObj name="Диаграмма" r:id="rId5" imgW="8277143" imgH="5191020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14525"/>
                        <a:ext cx="8997950" cy="446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708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31640" y="620688"/>
            <a:ext cx="7377112" cy="792162"/>
          </a:xfrm>
        </p:spPr>
        <p:txBody>
          <a:bodyPr rtlCol="0" anchor="b">
            <a:no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График возврата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целевиков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в Псковскую область и динамика их увольнения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Номер слайда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3069B53-FA3F-4B21-8EBB-B942B929DB8F}" type="slidenum">
              <a:rPr lang="ru-RU" altLang="ru-RU" sz="2600" b="1">
                <a:solidFill>
                  <a:srgbClr val="FFFFFF"/>
                </a:solidFill>
              </a:rPr>
              <a:pPr eaLnBrk="1" hangingPunct="1"/>
              <a:t>18</a:t>
            </a:fld>
            <a:endParaRPr lang="ru-RU" altLang="ru-RU" sz="2600" b="1">
              <a:solidFill>
                <a:srgbClr val="FFFFFF"/>
              </a:solidFill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3"/>
            <a:ext cx="8640959" cy="500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81503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15616" y="548680"/>
            <a:ext cx="7750968" cy="587230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СМП (на 1 000 населения)</a:t>
            </a: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8726884"/>
              </p:ext>
            </p:extLst>
          </p:nvPr>
        </p:nvGraphicFramePr>
        <p:xfrm>
          <a:off x="207169" y="1038225"/>
          <a:ext cx="8679656" cy="549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7" y="695326"/>
            <a:ext cx="7750968" cy="630136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плана диспансеризации взрослого населения на 2016 год (%)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587656501"/>
              </p:ext>
            </p:extLst>
          </p:nvPr>
        </p:nvGraphicFramePr>
        <p:xfrm>
          <a:off x="228600" y="1412776"/>
          <a:ext cx="8658225" cy="509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9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7" y="695326"/>
            <a:ext cx="7750968" cy="630136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Диспансеризация определенных групп взрослого населения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65084"/>
              </p:ext>
            </p:extLst>
          </p:nvPr>
        </p:nvGraphicFramePr>
        <p:xfrm>
          <a:off x="226503" y="1325463"/>
          <a:ext cx="8737986" cy="5199881"/>
        </p:xfrm>
        <a:graphic>
          <a:graphicData uri="http://schemas.openxmlformats.org/drawingml/2006/table">
            <a:tbl>
              <a:tblPr/>
              <a:tblGrid>
                <a:gridCol w="459627">
                  <a:extLst>
                    <a:ext uri="{9D8B030D-6E8A-4147-A177-3AD203B41FA5}">
                      <a16:colId xmlns:a16="http://schemas.microsoft.com/office/drawing/2014/main" xmlns="" val="1856421800"/>
                    </a:ext>
                  </a:extLst>
                </a:gridCol>
                <a:gridCol w="2222093">
                  <a:extLst>
                    <a:ext uri="{9D8B030D-6E8A-4147-A177-3AD203B41FA5}">
                      <a16:colId xmlns:a16="http://schemas.microsoft.com/office/drawing/2014/main" xmlns="" val="2285413591"/>
                    </a:ext>
                  </a:extLst>
                </a:gridCol>
                <a:gridCol w="537358">
                  <a:extLst>
                    <a:ext uri="{9D8B030D-6E8A-4147-A177-3AD203B41FA5}">
                      <a16:colId xmlns:a16="http://schemas.microsoft.com/office/drawing/2014/main" xmlns="" val="3733121653"/>
                    </a:ext>
                  </a:extLst>
                </a:gridCol>
                <a:gridCol w="613400">
                  <a:extLst>
                    <a:ext uri="{9D8B030D-6E8A-4147-A177-3AD203B41FA5}">
                      <a16:colId xmlns:a16="http://schemas.microsoft.com/office/drawing/2014/main" xmlns="" val="1980760347"/>
                    </a:ext>
                  </a:extLst>
                </a:gridCol>
                <a:gridCol w="613400">
                  <a:extLst>
                    <a:ext uri="{9D8B030D-6E8A-4147-A177-3AD203B41FA5}">
                      <a16:colId xmlns:a16="http://schemas.microsoft.com/office/drawing/2014/main" xmlns="" val="2672977875"/>
                    </a:ext>
                  </a:extLst>
                </a:gridCol>
                <a:gridCol w="689441">
                  <a:extLst>
                    <a:ext uri="{9D8B030D-6E8A-4147-A177-3AD203B41FA5}">
                      <a16:colId xmlns:a16="http://schemas.microsoft.com/office/drawing/2014/main" xmlns="" val="1250594234"/>
                    </a:ext>
                  </a:extLst>
                </a:gridCol>
                <a:gridCol w="843213">
                  <a:extLst>
                    <a:ext uri="{9D8B030D-6E8A-4147-A177-3AD203B41FA5}">
                      <a16:colId xmlns:a16="http://schemas.microsoft.com/office/drawing/2014/main" xmlns="" val="2302236137"/>
                    </a:ext>
                  </a:extLst>
                </a:gridCol>
                <a:gridCol w="689441">
                  <a:extLst>
                    <a:ext uri="{9D8B030D-6E8A-4147-A177-3AD203B41FA5}">
                      <a16:colId xmlns:a16="http://schemas.microsoft.com/office/drawing/2014/main" xmlns="" val="828359877"/>
                    </a:ext>
                  </a:extLst>
                </a:gridCol>
                <a:gridCol w="613400">
                  <a:extLst>
                    <a:ext uri="{9D8B030D-6E8A-4147-A177-3AD203B41FA5}">
                      <a16:colId xmlns:a16="http://schemas.microsoft.com/office/drawing/2014/main" xmlns="" val="2251502908"/>
                    </a:ext>
                  </a:extLst>
                </a:gridCol>
                <a:gridCol w="767172">
                  <a:extLst>
                    <a:ext uri="{9D8B030D-6E8A-4147-A177-3AD203B41FA5}">
                      <a16:colId xmlns:a16="http://schemas.microsoft.com/office/drawing/2014/main" xmlns="" val="2748087996"/>
                    </a:ext>
                  </a:extLst>
                </a:gridCol>
                <a:gridCol w="689441">
                  <a:extLst>
                    <a:ext uri="{9D8B030D-6E8A-4147-A177-3AD203B41FA5}">
                      <a16:colId xmlns:a16="http://schemas.microsoft.com/office/drawing/2014/main" xmlns="" val="2994551190"/>
                    </a:ext>
                  </a:extLst>
                </a:gridCol>
              </a:tblGrid>
              <a:tr h="512487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67500" marR="675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Субъекты Северо-Западного федерального округа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Выполнение плана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«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Д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»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,в %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Прошли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«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Д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»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, чел.*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Направлено на второй этап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Взято на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«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ДН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ndara" panose="020E0502030303020204" pitchFamily="34" charset="0"/>
                        </a:rPr>
                        <a:t>»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1" dirty="0"/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2105687"/>
                  </a:ext>
                </a:extLst>
              </a:tr>
              <a:tr h="212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% от всех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71247743"/>
                  </a:ext>
                </a:extLst>
              </a:tr>
              <a:tr h="1516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% от всех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1524812"/>
                  </a:ext>
                </a:extLst>
              </a:tr>
              <a:tr h="3608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7500" marR="675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9578181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Республика Карелия 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53,0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70,0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83,0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146339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14465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9,9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4972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28334266"/>
                  </a:ext>
                </a:extLst>
              </a:tr>
              <a:tr h="3221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Республика Коми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57,0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88,7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92,3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90,5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467778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73706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15,8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91961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19,7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3643100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Архангельская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89,4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96,0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98,0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93,0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640736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195129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30,5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42231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6,6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46259221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Ненецкий автономный округ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6302819"/>
                  </a:ext>
                </a:extLst>
              </a:tr>
              <a:tr h="3221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5.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Вологодская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71,0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88,2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71,3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678984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145247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21,4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34802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5,1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36160370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Калининградская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91,1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97,9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96,9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683463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89661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13,1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97979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14,3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8602691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Ленинградская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76,4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88,5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89,8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92,1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902078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201705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22,4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168319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18,7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71133386"/>
                  </a:ext>
                </a:extLst>
              </a:tr>
              <a:tr h="3221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Мурманская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38,0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67,0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74,0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268845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50724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18,9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4011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48249692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9.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Новгородская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48,8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80,0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82,8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55,3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272589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42631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15,6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78694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28,9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9975140"/>
                  </a:ext>
                </a:extLst>
              </a:tr>
              <a:tr h="3240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10.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Псковская область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20,3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56,1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62,0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60,3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195096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67668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34,7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137140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70,3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5531483"/>
                  </a:ext>
                </a:extLst>
              </a:tr>
              <a:tr h="3226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11.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г. Санкт-Петербург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81,4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100,8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102,3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100,7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3329498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806313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24,2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1379237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20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6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defRPr sz="1400">
                          <a:solidFill>
                            <a:schemeClr val="tx2"/>
                          </a:solidFill>
                          <a:latin typeface="Candara" panose="020E0502030303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anose="05050102010706020507" pitchFamily="18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</a:rPr>
                        <a:t>41,4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9325602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2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7" y="654342"/>
            <a:ext cx="7750968" cy="587230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заболеваний и факторов при диспансеризации в 2016 году</a:t>
            </a: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349615"/>
              </p:ext>
            </p:extLst>
          </p:nvPr>
        </p:nvGraphicFramePr>
        <p:xfrm>
          <a:off x="188753" y="980729"/>
          <a:ext cx="4265802" cy="573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25948059"/>
              </p:ext>
            </p:extLst>
          </p:nvPr>
        </p:nvGraphicFramePr>
        <p:xfrm>
          <a:off x="4454554" y="1241572"/>
          <a:ext cx="4432271" cy="5469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1547812" y="867371"/>
            <a:ext cx="7216775" cy="833437"/>
          </a:xfrm>
          <a:prstGeom prst="roundRect">
            <a:avLst>
              <a:gd name="adj" fmla="val 10699"/>
            </a:avLst>
          </a:prstGeom>
          <a:gradFill rotWithShape="0">
            <a:gsLst>
              <a:gs pos="0">
                <a:srgbClr val="C0C0C0"/>
              </a:gs>
              <a:gs pos="100000">
                <a:srgbClr val="FFFFFF"/>
              </a:gs>
            </a:gsLst>
            <a:lin ang="135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lIns="90000" tIns="46800" rIns="90000" bIns="46800" anchor="ctr">
            <a:flatTx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SzPct val="100000"/>
            </a:pPr>
            <a:endParaRPr lang="ru-RU" altLang="ru-RU" b="1" dirty="0">
              <a:solidFill>
                <a:srgbClr val="0000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SzPct val="100000"/>
            </a:pPr>
            <a:r>
              <a:rPr lang="ru-RU" altLang="ru-RU" sz="1600" b="1" dirty="0">
                <a:solidFill>
                  <a:srgbClr val="2B0BB5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Охват профилактическими прививками составил</a:t>
            </a:r>
            <a:r>
              <a:rPr lang="en-US" altLang="ru-RU" sz="1600" b="1" dirty="0">
                <a:solidFill>
                  <a:srgbClr val="2B0BB5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ru-RU" sz="1600" b="1" dirty="0">
                <a:solidFill>
                  <a:srgbClr val="2B0BB5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95-9</a:t>
            </a:r>
            <a:r>
              <a:rPr lang="en-US" altLang="ru-RU" sz="1600" b="1" dirty="0">
                <a:solidFill>
                  <a:srgbClr val="2B0BB5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8</a:t>
            </a:r>
            <a:r>
              <a:rPr lang="ru-RU" altLang="ru-RU" sz="1600" b="1" dirty="0">
                <a:solidFill>
                  <a:srgbClr val="2B0BB5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%, </a:t>
            </a:r>
          </a:p>
          <a:p>
            <a:pPr algn="just" eaLnBrk="1" hangingPunct="1">
              <a:buSzPct val="100000"/>
            </a:pPr>
            <a:r>
              <a:rPr lang="ru-RU" altLang="ru-RU" sz="1600" b="1" dirty="0">
                <a:solidFill>
                  <a:srgbClr val="2B0BB5"/>
                </a:solidFill>
                <a:latin typeface="Times New Roman" pitchFamily="18" charset="0"/>
                <a:cs typeface="Times New Roman" pitchFamily="18" charset="0"/>
              </a:rPr>
              <a:t>вакцинация против пневмококковой инфекции (ревакцинация) </a:t>
            </a:r>
          </a:p>
          <a:p>
            <a:pPr algn="ctr" eaLnBrk="1" hangingPunct="1">
              <a:buSzPct val="100000"/>
            </a:pPr>
            <a:r>
              <a:rPr lang="ru-RU" altLang="ru-RU" b="1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2016г. -8502,в </a:t>
            </a:r>
            <a:r>
              <a:rPr lang="ru-RU" altLang="ru-RU" b="1" dirty="0" err="1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т.ч</a:t>
            </a:r>
            <a:r>
              <a:rPr lang="ru-RU" altLang="ru-RU" b="1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детей – 7215-115%</a:t>
            </a:r>
          </a:p>
          <a:p>
            <a:pPr algn="ctr" eaLnBrk="1" hangingPunct="1">
              <a:buSzPct val="100000"/>
            </a:pPr>
            <a:endParaRPr lang="ru-RU" altLang="ru-RU" b="1" dirty="0">
              <a:solidFill>
                <a:srgbClr val="000099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1700808"/>
            <a:ext cx="410845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3786188" y="3113088"/>
            <a:ext cx="631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SzPct val="100000"/>
            </a:pPr>
            <a:r>
              <a:rPr lang="ru-RU" altLang="ru-RU" sz="1600" b="1">
                <a:solidFill>
                  <a:srgbClr val="2B0BB5"/>
                </a:solidFill>
                <a:latin typeface="Times New Roman" pitchFamily="18" charset="0"/>
                <a:cs typeface="Times New Roman" pitchFamily="18" charset="0"/>
              </a:rPr>
              <a:t>16%</a:t>
            </a:r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4673600" y="3281363"/>
            <a:ext cx="2433638" cy="251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727683"/>
              </p:ext>
            </p:extLst>
          </p:nvPr>
        </p:nvGraphicFramePr>
        <p:xfrm>
          <a:off x="5356225" y="1765162"/>
          <a:ext cx="3502025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6" imgW="4038595" imgH="2537568" progId="Excel.Sheet.8">
                  <p:embed/>
                </p:oleObj>
              </mc:Choice>
              <mc:Fallback>
                <p:oleObj r:id="rId6" imgW="4038595" imgH="253756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6225" y="1765162"/>
                        <a:ext cx="3502025" cy="2803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914400" y="4305162"/>
            <a:ext cx="75184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ru-RU" alt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Профилактические осмотры детей и диспансеризация детей-сирот</a:t>
            </a:r>
          </a:p>
        </p:txBody>
      </p:sp>
      <p:graphicFrame>
        <p:nvGraphicFramePr>
          <p:cNvPr id="25689" name="Group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815103"/>
              </p:ext>
            </p:extLst>
          </p:nvPr>
        </p:nvGraphicFramePr>
        <p:xfrm>
          <a:off x="402333" y="4718050"/>
          <a:ext cx="7986091" cy="1825820"/>
        </p:xfrm>
        <a:graphic>
          <a:graphicData uri="http://schemas.openxmlformats.org/drawingml/2006/table">
            <a:tbl>
              <a:tblPr/>
              <a:tblGrid>
                <a:gridCol w="1793403"/>
                <a:gridCol w="1728192"/>
                <a:gridCol w="1152128"/>
                <a:gridCol w="1584176"/>
                <a:gridCol w="1728192"/>
              </a:tblGrid>
              <a:tr h="71800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Приказы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МЗРФ 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2016г. (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абс.ч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Занесено на портал МЗРФ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</a:tr>
              <a:tr h="47253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1346н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106017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75301 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70,9% 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 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</a:tr>
              <a:tr h="31764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72н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1733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1650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95,2%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8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30%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E8E7"/>
                    </a:solidFill>
                  </a:tcPr>
                </a:tc>
              </a:tr>
              <a:tr h="317641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216н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301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2001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1781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53640" marR="53640" marT="8820" marB="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CDCC"/>
                    </a:solidFil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730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899592" y="695326"/>
            <a:ext cx="7987233" cy="630136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диагностическими обследованиями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 часть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10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населения)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32877092"/>
              </p:ext>
            </p:extLst>
          </p:nvPr>
        </p:nvGraphicFramePr>
        <p:xfrm>
          <a:off x="207627" y="1325462"/>
          <a:ext cx="8679197" cy="5226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7" y="695326"/>
            <a:ext cx="7750968" cy="630136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диагностическими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обследованиями - 2 часть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10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населения)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62552095"/>
              </p:ext>
            </p:extLst>
          </p:nvPr>
        </p:nvGraphicFramePr>
        <p:xfrm>
          <a:off x="201336" y="1325462"/>
          <a:ext cx="8685489" cy="5209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01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1135856" y="695326"/>
            <a:ext cx="7900639" cy="630136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диагностическими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обследованиями - 3 часть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10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населения)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71658610"/>
              </p:ext>
            </p:extLst>
          </p:nvPr>
        </p:nvGraphicFramePr>
        <p:xfrm>
          <a:off x="220211" y="1266739"/>
          <a:ext cx="8666614" cy="5276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2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748</Words>
  <Application>Microsoft Office PowerPoint</Application>
  <PresentationFormat>Экран (4:3)</PresentationFormat>
  <Paragraphs>350</Paragraphs>
  <Slides>18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Лист Microsoft Excel 97-2003</vt:lpstr>
      <vt:lpstr>Диаграмма</vt:lpstr>
      <vt:lpstr>Презентация PowerPoint</vt:lpstr>
      <vt:lpstr>Число вызовов СМП (на 1 000 населения)</vt:lpstr>
      <vt:lpstr>Исполнение плана диспансеризации взрослого населения на 2016 год (%)</vt:lpstr>
      <vt:lpstr>Диспансеризация определенных групп взрослого населения</vt:lpstr>
      <vt:lpstr>Выявление заболеваний и факторов при диспансеризации в 2016 году</vt:lpstr>
      <vt:lpstr>Презентация PowerPoint</vt:lpstr>
      <vt:lpstr>Обеспеченность диагностическими обследованиями - 1 часть  (на 10 тысяч населения)</vt:lpstr>
      <vt:lpstr>Обеспеченность диагностическими обследованиями - 2 часть   (на 10 тысяч населения)</vt:lpstr>
      <vt:lpstr>Обеспеченность диагностическими обследованиями - 3 часть  (на 10 тысяч населения)</vt:lpstr>
      <vt:lpstr>Презентация PowerPoint</vt:lpstr>
      <vt:lpstr>Наибольшее количество баллов (итоги по 5-ти группам критериев)</vt:lpstr>
      <vt:lpstr>Презентация PowerPoint</vt:lpstr>
      <vt:lpstr>Обеспеченность врачами в Псковской области  (на 10 000 населения) без учета врачей санитарно-эпидемиологической группы </vt:lpstr>
      <vt:lpstr>Показатели укомплектованности врачебными кадрами</vt:lpstr>
      <vt:lpstr>Возврат выпускников медицинских вузов «целевиков» в область</vt:lpstr>
      <vt:lpstr>  Приобретение служебного жилья врачам и число семей, получивших благоустроенные квартиры в 2012-2016 гг.  </vt:lpstr>
      <vt:lpstr>Предоставление социальной выплаты для приобретения жилья врачам по ипотеке и число семей, улучивших жилищные условия в 2012-2016 гг. </vt:lpstr>
      <vt:lpstr>График возврата «целевиков» в Псковскую область и динамика их увольнения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cp:lastPrinted>2017-05-23T06:25:43Z</cp:lastPrinted>
  <dcterms:created xsi:type="dcterms:W3CDTF">2017-05-17T08:44:26Z</dcterms:created>
  <dcterms:modified xsi:type="dcterms:W3CDTF">2017-05-23T06:27:24Z</dcterms:modified>
</cp:coreProperties>
</file>